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9" r:id="rId11"/>
    <p:sldId id="265" r:id="rId12"/>
    <p:sldId id="271" r:id="rId13"/>
    <p:sldId id="275" r:id="rId14"/>
    <p:sldId id="274" r:id="rId15"/>
    <p:sldId id="280" r:id="rId16"/>
    <p:sldId id="284" r:id="rId17"/>
    <p:sldId id="281" r:id="rId18"/>
    <p:sldId id="286" r:id="rId19"/>
    <p:sldId id="282" r:id="rId20"/>
    <p:sldId id="283" r:id="rId21"/>
    <p:sldId id="285" r:id="rId22"/>
    <p:sldId id="273" r:id="rId23"/>
    <p:sldId id="272" r:id="rId24"/>
    <p:sldId id="266" r:id="rId25"/>
    <p:sldId id="267" r:id="rId26"/>
    <p:sldId id="268" r:id="rId27"/>
    <p:sldId id="269" r:id="rId28"/>
    <p:sldId id="270" r:id="rId29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89" autoAdjust="0"/>
    <p:restoredTop sz="94660"/>
  </p:normalViewPr>
  <p:slideViewPr>
    <p:cSldViewPr>
      <p:cViewPr varScale="1">
        <p:scale>
          <a:sx n="52" d="100"/>
          <a:sy n="52" d="100"/>
        </p:scale>
        <p:origin x="1205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279139" y="1017333"/>
            <a:ext cx="11729720" cy="78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907622" y="7179635"/>
            <a:ext cx="14472755" cy="11112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2" y="643"/>
            <a:ext cx="18286856" cy="28096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6044746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022550" y="1690668"/>
            <a:ext cx="5320030" cy="2578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022550" y="4243368"/>
            <a:ext cx="9062719" cy="44926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vJZAVZOIpfA" TargetMode="External"/><Relationship Id="rId5" Type="http://schemas.openxmlformats.org/officeDocument/2006/relationships/hyperlink" Target="https://documentation.wazuh.com/current/user-manual/capabilities/active-response/ar-use-cases/blocking-ssh-brute-force.html" TargetMode="External"/><Relationship Id="rId4" Type="http://schemas.openxmlformats.org/officeDocument/2006/relationships/hyperlink" Target="https://opensecure.medium.com/auto-block-malicious-ips-with-wazuhs-active-response-21603e653673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7150"/>
            <a:ext cx="18288000" cy="10229850"/>
            <a:chOff x="0" y="57150"/>
            <a:chExt cx="18288000" cy="1022985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85" y="57150"/>
              <a:ext cx="18285713" cy="1022984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4303826"/>
              <a:ext cx="9143999" cy="5983172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088259" y="2064925"/>
            <a:ext cx="10589895" cy="2037080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marL="12065" marR="5080" algn="ctr">
              <a:lnSpc>
                <a:spcPts val="5250"/>
              </a:lnSpc>
              <a:spcBef>
                <a:spcPts val="290"/>
              </a:spcBef>
            </a:pPr>
            <a:r>
              <a:rPr sz="4450" b="1" spc="2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445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4450" b="1" spc="30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445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4450" b="1" spc="-12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4450" b="1" spc="18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4450" b="1" spc="29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4450" b="1" spc="-14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4450" b="1" spc="2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4450" b="1" spc="78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4450" b="1" spc="-6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50" b="1" spc="33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4450" b="1" spc="37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4450" b="1" spc="-6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50" b="1" spc="33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4450" b="1" spc="24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4450" b="1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4450" b="1" spc="18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4450" b="1" spc="755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4450" b="1" spc="52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4450" b="1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445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4450" b="1" spc="434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4450" b="1" spc="-6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50" b="1" spc="-5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4450" b="1" spc="2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4450" b="1" spc="28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4450" b="1" spc="-14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4450" b="1" spc="30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445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4450" b="1" spc="2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4450" b="1" spc="35" dirty="0">
                <a:solidFill>
                  <a:srgbClr val="FFFFFF"/>
                </a:solidFill>
                <a:latin typeface="Trebuchet MS"/>
                <a:cs typeface="Trebuchet MS"/>
              </a:rPr>
              <a:t>t  </a:t>
            </a:r>
            <a:r>
              <a:rPr sz="4450" b="1" spc="2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445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4450" b="1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445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4450" b="1" spc="28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4450" b="1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4450" b="1" spc="-14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4450" b="1" spc="18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4450" b="1" spc="37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4450" b="1" spc="-6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50" b="1" spc="52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4450" b="1" spc="2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4450" b="1" spc="434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4450" b="1" spc="-6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50" b="1" spc="50" dirty="0">
                <a:solidFill>
                  <a:srgbClr val="FFFFFF"/>
                </a:solidFill>
                <a:latin typeface="Trebuchet MS"/>
                <a:cs typeface="Trebuchet MS"/>
              </a:rPr>
              <a:t>Re</a:t>
            </a:r>
            <a:r>
              <a:rPr sz="4450" b="1" spc="434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4450" b="1" spc="29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4450" b="1" spc="18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4450" b="1" spc="2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4450" b="1" spc="434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4450" b="1" spc="18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4450" b="1" spc="-6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50" b="1" spc="3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4450" b="1" spc="305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4450" b="1" spc="434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4450" b="1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445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4450" b="1" spc="885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4450" b="1" spc="-6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50" b="1" spc="-1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4450" b="1" spc="434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4450" b="1" spc="-14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4450" b="1" spc="2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4450" b="1" spc="575" dirty="0">
                <a:solidFill>
                  <a:srgbClr val="FFFFFF"/>
                </a:solidFill>
                <a:latin typeface="Trebuchet MS"/>
                <a:cs typeface="Trebuchet MS"/>
              </a:rPr>
              <a:t>g  </a:t>
            </a:r>
            <a:r>
              <a:rPr sz="4450" b="1" spc="23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4450" b="1" spc="29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445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4450" b="1" spc="2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4450" b="1" spc="815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sz="4450" b="1" spc="3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4450" b="1" spc="18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4450" b="1" spc="24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4450" b="1" spc="-13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4450" b="1" spc="28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4450" b="1" spc="18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4450" b="1" spc="-6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50" b="1" spc="-22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4450" b="1" spc="185" dirty="0">
                <a:solidFill>
                  <a:srgbClr val="FFFFFF"/>
                </a:solidFill>
                <a:latin typeface="Trebuchet MS"/>
                <a:cs typeface="Trebuchet MS"/>
              </a:rPr>
              <a:t>oo</a:t>
            </a:r>
            <a:r>
              <a:rPr sz="4450" b="1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endParaRPr sz="445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572370" y="1146125"/>
            <a:ext cx="962152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b="1" spc="40" dirty="0">
                <a:solidFill>
                  <a:srgbClr val="FFFFFF"/>
                </a:solidFill>
                <a:latin typeface="Trebuchet MS"/>
                <a:cs typeface="Trebuchet MS"/>
              </a:rPr>
              <a:t>CyberGirls4.0</a:t>
            </a:r>
            <a:r>
              <a:rPr sz="4800" b="1" spc="-6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b="1" spc="-190" dirty="0">
                <a:solidFill>
                  <a:srgbClr val="FFFFFF"/>
                </a:solidFill>
                <a:latin typeface="Trebuchet MS"/>
                <a:cs typeface="Trebuchet MS"/>
              </a:rPr>
              <a:t>FinalProject</a:t>
            </a:r>
            <a:r>
              <a:rPr sz="4800" b="1" spc="-6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b="1" spc="-80" dirty="0">
                <a:solidFill>
                  <a:srgbClr val="FFFFFF"/>
                </a:solidFill>
                <a:latin typeface="Trebuchet MS"/>
                <a:cs typeface="Trebuchet MS"/>
              </a:rPr>
              <a:t>Defense</a:t>
            </a:r>
            <a:endParaRPr sz="48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210981" y="5877725"/>
            <a:ext cx="4142740" cy="27603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6875">
              <a:lnSpc>
                <a:spcPct val="100000"/>
              </a:lnSpc>
              <a:spcBef>
                <a:spcPts val="100"/>
              </a:spcBef>
            </a:pPr>
            <a:r>
              <a:rPr sz="2800" b="1" spc="-105" dirty="0">
                <a:solidFill>
                  <a:srgbClr val="FFFFFF"/>
                </a:solidFill>
                <a:latin typeface="Times New Roman"/>
                <a:cs typeface="Times New Roman"/>
              </a:rPr>
              <a:t>Group</a:t>
            </a:r>
            <a:r>
              <a:rPr sz="2800" b="1" spc="-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imes New Roman"/>
                <a:cs typeface="Times New Roman"/>
              </a:rPr>
              <a:t>5</a:t>
            </a: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2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0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Names:</a:t>
            </a:r>
            <a:endParaRPr sz="2000">
              <a:latin typeface="Lucida Sans Unicode"/>
              <a:cs typeface="Lucida Sans Unicode"/>
            </a:endParaRPr>
          </a:p>
          <a:p>
            <a:pPr marL="228600" indent="-216535">
              <a:lnSpc>
                <a:spcPct val="100000"/>
              </a:lnSpc>
              <a:buAutoNum type="arabicPeriod"/>
              <a:tabLst>
                <a:tab pos="229235" algn="l"/>
              </a:tabLst>
            </a:pPr>
            <a:r>
              <a:rPr sz="20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Kate</a:t>
            </a:r>
            <a:r>
              <a:rPr sz="20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000" spc="90" dirty="0">
                <a:solidFill>
                  <a:srgbClr val="FFFFFF"/>
                </a:solidFill>
                <a:latin typeface="Lucida Sans Unicode"/>
                <a:cs typeface="Lucida Sans Unicode"/>
              </a:rPr>
              <a:t>Amarachukwu</a:t>
            </a:r>
            <a:r>
              <a:rPr sz="200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Lucida Sans Unicode"/>
                <a:cs typeface="Lucida Sans Unicode"/>
              </a:rPr>
              <a:t>Igwilo</a:t>
            </a:r>
            <a:endParaRPr sz="2000">
              <a:latin typeface="Lucida Sans Unicode"/>
              <a:cs typeface="Lucida Sans Unicode"/>
            </a:endParaRPr>
          </a:p>
          <a:p>
            <a:pPr marL="286385" indent="-274320">
              <a:lnSpc>
                <a:spcPct val="100000"/>
              </a:lnSpc>
              <a:buAutoNum type="arabicPeriod"/>
              <a:tabLst>
                <a:tab pos="287020" algn="l"/>
              </a:tabLst>
            </a:pPr>
            <a:r>
              <a:rPr sz="2000" spc="90" dirty="0">
                <a:solidFill>
                  <a:srgbClr val="FFFFFF"/>
                </a:solidFill>
                <a:latin typeface="Lucida Sans Unicode"/>
                <a:cs typeface="Lucida Sans Unicode"/>
              </a:rPr>
              <a:t>Gamuchirai</a:t>
            </a:r>
            <a:r>
              <a:rPr sz="20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000" spc="40" dirty="0">
                <a:solidFill>
                  <a:srgbClr val="FFFFFF"/>
                </a:solidFill>
                <a:latin typeface="Lucida Sans Unicode"/>
                <a:cs typeface="Lucida Sans Unicode"/>
              </a:rPr>
              <a:t>Blessing</a:t>
            </a:r>
            <a:r>
              <a:rPr sz="20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000" spc="100" dirty="0">
                <a:solidFill>
                  <a:srgbClr val="FFFFFF"/>
                </a:solidFill>
                <a:latin typeface="Lucida Sans Unicode"/>
                <a:cs typeface="Lucida Sans Unicode"/>
              </a:rPr>
              <a:t>Muchafa</a:t>
            </a:r>
            <a:endParaRPr sz="2000">
              <a:latin typeface="Lucida Sans Unicode"/>
              <a:cs typeface="Lucida Sans Unicode"/>
            </a:endParaRPr>
          </a:p>
          <a:p>
            <a:pPr marL="290195" indent="-278130">
              <a:lnSpc>
                <a:spcPct val="100000"/>
              </a:lnSpc>
              <a:buAutoNum type="arabicPeriod"/>
              <a:tabLst>
                <a:tab pos="290830" algn="l"/>
              </a:tabLst>
            </a:pPr>
            <a:r>
              <a:rPr sz="2000" spc="85" dirty="0">
                <a:solidFill>
                  <a:srgbClr val="FFFFFF"/>
                </a:solidFill>
                <a:latin typeface="Lucida Sans Unicode"/>
                <a:cs typeface="Lucida Sans Unicode"/>
              </a:rPr>
              <a:t>Rashida</a:t>
            </a:r>
            <a:r>
              <a:rPr sz="2000" spc="-1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00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Yakubu</a:t>
            </a:r>
            <a:endParaRPr sz="2000">
              <a:latin typeface="Lucida Sans Unicode"/>
              <a:cs typeface="Lucida Sans Unicode"/>
            </a:endParaRPr>
          </a:p>
          <a:p>
            <a:pPr marL="304165" indent="-292100">
              <a:lnSpc>
                <a:spcPct val="100000"/>
              </a:lnSpc>
              <a:buAutoNum type="arabicPeriod"/>
              <a:tabLst>
                <a:tab pos="304800" algn="l"/>
              </a:tabLst>
            </a:pPr>
            <a:r>
              <a:rPr sz="2000" spc="30" dirty="0">
                <a:solidFill>
                  <a:srgbClr val="FFFFFF"/>
                </a:solidFill>
                <a:latin typeface="Lucida Sans Unicode"/>
                <a:cs typeface="Lucida Sans Unicode"/>
              </a:rPr>
              <a:t>Chianu-Okoli</a:t>
            </a:r>
            <a:r>
              <a:rPr sz="2000" spc="-1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000" spc="90" dirty="0">
                <a:solidFill>
                  <a:srgbClr val="FFFFFF"/>
                </a:solidFill>
                <a:latin typeface="Lucida Sans Unicode"/>
                <a:cs typeface="Lucida Sans Unicode"/>
              </a:rPr>
              <a:t>Chinemerem</a:t>
            </a:r>
            <a:endParaRPr sz="2000">
              <a:latin typeface="Lucida Sans Unicode"/>
              <a:cs typeface="Lucida Sans Unicode"/>
            </a:endParaRPr>
          </a:p>
          <a:p>
            <a:pPr marL="301625" indent="-289560">
              <a:lnSpc>
                <a:spcPct val="100000"/>
              </a:lnSpc>
              <a:buAutoNum type="arabicPeriod"/>
              <a:tabLst>
                <a:tab pos="302260" algn="l"/>
              </a:tabLst>
            </a:pPr>
            <a:r>
              <a:rPr sz="20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Omote</a:t>
            </a:r>
            <a:r>
              <a:rPr sz="20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000" spc="25" dirty="0">
                <a:solidFill>
                  <a:srgbClr val="FFFFFF"/>
                </a:solidFill>
                <a:latin typeface="Lucida Sans Unicode"/>
                <a:cs typeface="Lucida Sans Unicode"/>
              </a:rPr>
              <a:t>Ella</a:t>
            </a:r>
            <a:r>
              <a:rPr sz="20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Oboakpororo</a:t>
            </a:r>
            <a:endParaRPr sz="20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5FE4F-32CB-9C68-95E2-D9FFB6533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1257300"/>
            <a:ext cx="6934200" cy="677108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Setting Up the Environment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2ED3A5-2846-CCC3-9DDA-4EE4AA3CD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861186"/>
            <a:ext cx="5443384" cy="60517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0AB735-FA8D-6D0C-3595-9DB122ED6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6942"/>
            <a:ext cx="89535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30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56231" y="1152396"/>
            <a:ext cx="857885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500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-110" dirty="0">
                <a:solidFill>
                  <a:srgbClr val="FFFFFF"/>
                </a:solidFill>
                <a:latin typeface="Trebuchet MS"/>
                <a:cs typeface="Trebuchet MS"/>
              </a:rPr>
              <a:t>tt</a:t>
            </a:r>
            <a:r>
              <a:rPr sz="5000" b="1" spc="-17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88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-2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5000" b="1" spc="48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-26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5000" b="1" spc="25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5000" b="1" spc="204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-29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33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5000" b="1" spc="-17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5000" b="1" spc="-15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5000" b="1" spc="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84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500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4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endParaRPr sz="5000" dirty="0">
              <a:latin typeface="Trebuchet MS"/>
              <a:cs typeface="Trebuchet M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448254B-3DE5-07D8-1A1E-5F9DBC207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7500"/>
            <a:ext cx="11658600" cy="549029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EC0AA-FEE5-9BB3-DCB4-1522CEF54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3DE3FD2-53F6-01AB-9A22-E8246E46E5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6231" y="1152396"/>
            <a:ext cx="857885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500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-110" dirty="0">
                <a:solidFill>
                  <a:srgbClr val="FFFFFF"/>
                </a:solidFill>
                <a:latin typeface="Trebuchet MS"/>
                <a:cs typeface="Trebuchet MS"/>
              </a:rPr>
              <a:t>tt</a:t>
            </a:r>
            <a:r>
              <a:rPr sz="5000" b="1" spc="-17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88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-2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5000" b="1" spc="48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-26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5000" b="1" spc="25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5000" b="1" spc="204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-29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33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5000" b="1" spc="-17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5000" b="1" spc="-15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5000" b="1" spc="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84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500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4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endParaRPr sz="5000">
              <a:latin typeface="Trebuchet MS"/>
              <a:cs typeface="Trebuchet M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32F8C3-4440-93F7-68F0-84BAAB3FDC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155" y="2882820"/>
            <a:ext cx="9938845" cy="55542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952DF2-7B07-DBAB-3CCF-89CE4665F7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6" y="2882820"/>
            <a:ext cx="8331949" cy="500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380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7237C-AA47-2647-FF24-0629B5928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BBFC20A-AA7B-8674-9F31-41C6800458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52800" y="1132867"/>
            <a:ext cx="10950369" cy="782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File Integrity Monitoring Setup</a:t>
            </a:r>
            <a:endParaRPr sz="5000" dirty="0">
              <a:latin typeface="Trebuchet MS"/>
              <a:cs typeface="Trebuchet MS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22D6D2C1-B56E-CBBC-3A63-224CDA962D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029200" y="499110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8A71E7-FB48-358E-33E9-428E44E237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50" y="3505200"/>
            <a:ext cx="138303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912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0DC4F1-716E-3F12-94AA-744A3912C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AF4F50C-18CE-5F79-60DF-50FFB02AE0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6231" y="1152396"/>
            <a:ext cx="857885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5000" b="1" spc="36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Scenario 1: </a:t>
            </a:r>
            <a:r>
              <a:rPr lang="en-US" sz="5000" b="1" spc="36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Eicar</a:t>
            </a:r>
            <a:r>
              <a:rPr lang="en-US" sz="5000" b="1" spc="36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</a:t>
            </a:r>
            <a:endParaRPr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8D441F5-BCEF-2289-DB09-CD2E1A91C4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877" y="2781300"/>
            <a:ext cx="9458329" cy="440963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211C4C9-9FDC-2CC2-E84E-D17E85C2C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98" y="7429500"/>
            <a:ext cx="11768802" cy="23462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15D4E9-D29E-79DF-3292-0A47B6BAE7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943661"/>
            <a:ext cx="8578850" cy="387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656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AA423-1D65-51D4-9B40-E6D081FBE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0" y="1257300"/>
            <a:ext cx="7315200" cy="738664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File Integrity Dashboard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BA7A80-CDE5-6D4F-0F24-C8B27C0B9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803141"/>
            <a:ext cx="14347722" cy="750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670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5661A-D0BB-606E-8103-9555DE5D6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3800" y="1127522"/>
            <a:ext cx="9372599" cy="1231106"/>
          </a:xfrm>
        </p:spPr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Automated Incident Detection and Response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CAA9E2-364C-CCEF-F9AD-6576261330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53405"/>
            <a:ext cx="9372599" cy="5499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43C326-25AE-5FE8-9E3A-9DE4E2692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186" y="3848100"/>
            <a:ext cx="8915399" cy="549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415D22-8A5B-206F-D1AE-672F672F0591}"/>
              </a:ext>
            </a:extLst>
          </p:cNvPr>
          <p:cNvSpPr txBox="1"/>
          <p:nvPr/>
        </p:nvSpPr>
        <p:spPr>
          <a:xfrm>
            <a:off x="-34413" y="2976833"/>
            <a:ext cx="91587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Integrity Monitoring</a:t>
            </a:r>
          </a:p>
        </p:txBody>
      </p:sp>
    </p:spTree>
    <p:extLst>
      <p:ext uri="{BB962C8B-B14F-4D97-AF65-F5344CB8AC3E}">
        <p14:creationId xmlns:p14="http://schemas.microsoft.com/office/powerpoint/2010/main" val="3945723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83927-35AD-9050-7109-0E055CFF0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0" y="114300"/>
            <a:ext cx="5320030" cy="25781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E47873-451E-ECA0-BDD1-2FA14D511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2781300"/>
            <a:ext cx="11887200" cy="72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59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105AF-63A7-48D1-3DAC-2CFDB290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3800" y="1181100"/>
            <a:ext cx="7010400" cy="677108"/>
          </a:xfrm>
        </p:spPr>
        <p:txBody>
          <a:bodyPr/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Eicar</a:t>
            </a:r>
            <a:r>
              <a:rPr lang="en-US" sz="4400" dirty="0">
                <a:solidFill>
                  <a:schemeClr val="bg1"/>
                </a:solidFill>
              </a:rPr>
              <a:t> File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B33A97-A82B-00CF-5A2C-69F1D64044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10" y="2761635"/>
            <a:ext cx="7353300" cy="7543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80C20D-633A-A36E-E30E-D7447FAD9C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52"/>
          <a:stretch/>
        </p:blipFill>
        <p:spPr>
          <a:xfrm>
            <a:off x="12290" y="2875935"/>
            <a:ext cx="8064910" cy="701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783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E1628-BC7D-E236-4892-C9BCA312A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996" y="1104900"/>
            <a:ext cx="7400003" cy="1231106"/>
          </a:xfrm>
        </p:spPr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Integration of Microsoft Defender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70DF48-E711-AECF-6947-1D38CE110D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58" y="2919772"/>
            <a:ext cx="7991168" cy="62352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3DB4CD-91C5-688E-57BA-4BA26EF674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953"/>
          <a:stretch/>
        </p:blipFill>
        <p:spPr>
          <a:xfrm>
            <a:off x="9994186" y="7505700"/>
            <a:ext cx="5029200" cy="220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09C641-80E0-BF07-4DE1-60F5CAA51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1" y="2781300"/>
            <a:ext cx="10351344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595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6044746" cy="10283636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221740" y="4651939"/>
            <a:ext cx="228981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1" spc="75" dirty="0">
                <a:solidFill>
                  <a:srgbClr val="FFFFFF"/>
                </a:solidFill>
                <a:latin typeface="Trebuchet MS"/>
                <a:cs typeface="Trebuchet MS"/>
              </a:rPr>
              <a:t>Outline</a:t>
            </a:r>
            <a:endParaRPr sz="5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894" y="2097722"/>
            <a:ext cx="104775" cy="1047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300"/>
              </a:lnSpc>
              <a:spcBef>
                <a:spcPts val="100"/>
              </a:spcBef>
            </a:pPr>
            <a:r>
              <a:rPr spc="90" dirty="0"/>
              <a:t>Project </a:t>
            </a:r>
            <a:r>
              <a:rPr spc="100" dirty="0"/>
              <a:t>Aim </a:t>
            </a:r>
            <a:r>
              <a:rPr spc="185" dirty="0"/>
              <a:t>and </a:t>
            </a:r>
            <a:r>
              <a:rPr spc="45" dirty="0"/>
              <a:t>Objective </a:t>
            </a:r>
            <a:r>
              <a:rPr spc="-885" dirty="0"/>
              <a:t> </a:t>
            </a:r>
            <a:r>
              <a:rPr spc="145" dirty="0"/>
              <a:t>Introduction</a:t>
            </a:r>
            <a:r>
              <a:rPr spc="-20" dirty="0"/>
              <a:t> </a:t>
            </a:r>
            <a:r>
              <a:rPr spc="185" dirty="0"/>
              <a:t>and</a:t>
            </a:r>
            <a:r>
              <a:rPr spc="-15" dirty="0"/>
              <a:t> </a:t>
            </a:r>
            <a:r>
              <a:rPr spc="30" dirty="0"/>
              <a:t>Overview </a:t>
            </a:r>
            <a:r>
              <a:rPr spc="-885" dirty="0"/>
              <a:t> </a:t>
            </a:r>
            <a:r>
              <a:rPr spc="30" dirty="0"/>
              <a:t>Overview</a:t>
            </a:r>
            <a:r>
              <a:rPr spc="235" dirty="0"/>
              <a:t> </a:t>
            </a:r>
            <a:r>
              <a:rPr spc="90" dirty="0"/>
              <a:t>of</a:t>
            </a:r>
            <a:r>
              <a:rPr spc="229" dirty="0"/>
              <a:t> </a:t>
            </a:r>
            <a:r>
              <a:rPr spc="140" dirty="0"/>
              <a:t>Wazuh </a:t>
            </a:r>
            <a:r>
              <a:rPr spc="145" dirty="0"/>
              <a:t> </a:t>
            </a:r>
            <a:r>
              <a:rPr spc="140" dirty="0"/>
              <a:t>Wazuh</a:t>
            </a:r>
            <a:r>
              <a:rPr spc="-15" dirty="0"/>
              <a:t> </a:t>
            </a:r>
            <a:r>
              <a:rPr spc="95" dirty="0"/>
              <a:t>Architecture</a:t>
            </a: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894" y="2735897"/>
            <a:ext cx="104775" cy="10477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894" y="3374072"/>
            <a:ext cx="104775" cy="10477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894" y="4012247"/>
            <a:ext cx="104775" cy="10477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894" y="4650422"/>
            <a:ext cx="104775" cy="104774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022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05"/>
              </a:spcBef>
            </a:pPr>
            <a:r>
              <a:rPr spc="70" dirty="0"/>
              <a:t>Setting</a:t>
            </a:r>
            <a:r>
              <a:rPr spc="-20" dirty="0"/>
              <a:t> </a:t>
            </a:r>
            <a:r>
              <a:rPr spc="270" dirty="0"/>
              <a:t>Up</a:t>
            </a:r>
            <a:r>
              <a:rPr spc="-15" dirty="0"/>
              <a:t> </a:t>
            </a:r>
            <a:r>
              <a:rPr spc="114" dirty="0"/>
              <a:t>The</a:t>
            </a:r>
            <a:r>
              <a:rPr spc="-15" dirty="0"/>
              <a:t> </a:t>
            </a:r>
            <a:r>
              <a:rPr spc="125" dirty="0"/>
              <a:t>Environment</a:t>
            </a:r>
          </a:p>
          <a:p>
            <a:pPr marL="12700" marR="5080">
              <a:lnSpc>
                <a:spcPct val="116300"/>
              </a:lnSpc>
            </a:pPr>
            <a:r>
              <a:rPr spc="155" dirty="0"/>
              <a:t>Automated</a:t>
            </a:r>
            <a:r>
              <a:rPr spc="-5" dirty="0"/>
              <a:t> </a:t>
            </a:r>
            <a:r>
              <a:rPr spc="65" dirty="0"/>
              <a:t>Incidence</a:t>
            </a:r>
            <a:r>
              <a:rPr dirty="0"/>
              <a:t> </a:t>
            </a:r>
            <a:r>
              <a:rPr spc="110" dirty="0"/>
              <a:t>Detection</a:t>
            </a:r>
            <a:r>
              <a:rPr dirty="0"/>
              <a:t> </a:t>
            </a:r>
            <a:r>
              <a:rPr spc="185" dirty="0"/>
              <a:t>and</a:t>
            </a:r>
            <a:r>
              <a:rPr dirty="0"/>
              <a:t> </a:t>
            </a:r>
            <a:r>
              <a:rPr spc="100" dirty="0"/>
              <a:t>Response </a:t>
            </a:r>
            <a:r>
              <a:rPr spc="-885" dirty="0"/>
              <a:t> </a:t>
            </a:r>
            <a:r>
              <a:rPr spc="70" dirty="0"/>
              <a:t>Testing</a:t>
            </a:r>
            <a:r>
              <a:rPr spc="-10" dirty="0"/>
              <a:t> </a:t>
            </a:r>
            <a:r>
              <a:rPr spc="185" dirty="0"/>
              <a:t>and</a:t>
            </a:r>
            <a:r>
              <a:rPr spc="-5" dirty="0"/>
              <a:t> </a:t>
            </a:r>
            <a:r>
              <a:rPr spc="100" dirty="0"/>
              <a:t>Validation</a:t>
            </a:r>
          </a:p>
          <a:p>
            <a:pPr marL="12700" marR="5161915">
              <a:lnSpc>
                <a:spcPct val="116300"/>
              </a:lnSpc>
            </a:pPr>
            <a:r>
              <a:rPr spc="110" dirty="0"/>
              <a:t>Result</a:t>
            </a:r>
            <a:r>
              <a:rPr spc="-35" dirty="0"/>
              <a:t> </a:t>
            </a:r>
            <a:r>
              <a:rPr spc="185" dirty="0"/>
              <a:t>and</a:t>
            </a:r>
            <a:r>
              <a:rPr spc="-35" dirty="0"/>
              <a:t> </a:t>
            </a:r>
            <a:r>
              <a:rPr spc="55" dirty="0"/>
              <a:t>Analysis </a:t>
            </a:r>
            <a:r>
              <a:rPr spc="-885" dirty="0"/>
              <a:t> </a:t>
            </a:r>
            <a:r>
              <a:rPr spc="80" dirty="0"/>
              <a:t>Lesson </a:t>
            </a:r>
            <a:r>
              <a:rPr spc="125" dirty="0"/>
              <a:t>Learned </a:t>
            </a:r>
            <a:r>
              <a:rPr spc="130" dirty="0"/>
              <a:t> </a:t>
            </a:r>
            <a:r>
              <a:rPr spc="95" dirty="0"/>
              <a:t>Conclusion</a:t>
            </a: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pc="90" dirty="0"/>
              <a:t>Questions</a:t>
            </a:r>
            <a:r>
              <a:rPr spc="-30" dirty="0"/>
              <a:t> </a:t>
            </a:r>
            <a:r>
              <a:rPr spc="185" dirty="0"/>
              <a:t>and</a:t>
            </a:r>
            <a:r>
              <a:rPr spc="-30" dirty="0"/>
              <a:t> </a:t>
            </a:r>
            <a:r>
              <a:rPr spc="65" dirty="0"/>
              <a:t>Answers</a:t>
            </a: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894" y="5288597"/>
            <a:ext cx="104775" cy="10477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894" y="5926772"/>
            <a:ext cx="104775" cy="104774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894" y="6564947"/>
            <a:ext cx="104775" cy="104774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762894" y="7203122"/>
            <a:ext cx="104775" cy="104774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762894" y="7841297"/>
            <a:ext cx="104775" cy="104774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762894" y="8479472"/>
            <a:ext cx="104775" cy="10477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48AC-03BE-A131-C168-133111472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1257300"/>
            <a:ext cx="8502446" cy="55399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Automated Incident Detection and Response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B2DE37-20F1-DE62-8E33-1C2E990158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188" y="2719375"/>
            <a:ext cx="9353859" cy="41398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DD9789-AD0F-0BE5-57ED-67B442BDE9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26693"/>
            <a:ext cx="7620000" cy="39443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8780BA-3D29-B29D-7B0A-37EE13A392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187" y="6667500"/>
            <a:ext cx="9353859" cy="36035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0ECE75-4229-9310-0264-46193A3C1E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" y="2690921"/>
            <a:ext cx="8502447" cy="410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29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A0252-FEB1-9884-620A-26D924518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6200" y="1257300"/>
            <a:ext cx="8382000" cy="677108"/>
          </a:xfrm>
        </p:spPr>
        <p:txBody>
          <a:bodyPr/>
          <a:lstStyle/>
          <a:p>
            <a:r>
              <a:rPr lang="en-US" sz="4400" dirty="0">
                <a:solidFill>
                  <a:schemeClr val="bg1"/>
                </a:solidFill>
              </a:rPr>
              <a:t>Scenario 2: Hydra Attack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575354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A014FD-DDB6-93D0-219F-0462EC472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634E6F5-E516-89D8-43E2-196169660F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6231" y="1152396"/>
            <a:ext cx="857885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Hydra Attack</a:t>
            </a:r>
            <a:endParaRPr sz="5000" dirty="0">
              <a:latin typeface="Trebuchet MS"/>
              <a:cs typeface="Trebuchet M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22DBC7-CB5C-02FC-1025-F40858CD08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2879315"/>
            <a:ext cx="8229599" cy="63273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5B9DED-13A6-3F82-C346-F33CC98564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0" y="2807283"/>
            <a:ext cx="9906813" cy="632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7606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493516-A118-8366-BD8E-6FC2EA244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1E1063F-AFE7-F572-DB12-F0353538C1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6231" y="1152396"/>
            <a:ext cx="857885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Hydra Attack</a:t>
            </a:r>
            <a:endParaRPr sz="5000" dirty="0">
              <a:latin typeface="Trebuchet MS"/>
              <a:cs typeface="Trebuchet M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BD0EE2-4379-602B-73D1-367DB4261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06" y="2781300"/>
            <a:ext cx="12308042" cy="721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8128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2" y="115586"/>
            <a:ext cx="18286856" cy="280951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56231" y="1152396"/>
            <a:ext cx="512699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1" spc="-53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5000" b="1" spc="-29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SS</a:t>
            </a:r>
            <a:r>
              <a:rPr sz="5000" b="1" spc="254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5000" b="1" spc="42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-53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5000" b="1" spc="-29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5000" b="1" spc="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5000" b="1" spc="26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-29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42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endParaRPr sz="5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93139" y="2976560"/>
            <a:ext cx="16073119" cy="25781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9600"/>
              </a:lnSpc>
              <a:spcBef>
                <a:spcPts val="95"/>
              </a:spcBef>
              <a:tabLst>
                <a:tab pos="2005330" algn="l"/>
                <a:tab pos="3159760" algn="l"/>
                <a:tab pos="5433695" algn="l"/>
                <a:tab pos="6462395" algn="l"/>
                <a:tab pos="9178290" algn="l"/>
                <a:tab pos="9960610" algn="l"/>
                <a:tab pos="11748135" algn="l"/>
                <a:tab pos="12648565" algn="l"/>
                <a:tab pos="15347315" algn="l"/>
              </a:tabLst>
            </a:pPr>
            <a:r>
              <a:rPr sz="2800" b="1" spc="-65" dirty="0">
                <a:latin typeface="Trebuchet MS"/>
                <a:cs typeface="Trebuchet MS"/>
              </a:rPr>
              <a:t>T</a:t>
            </a:r>
            <a:r>
              <a:rPr sz="2800" b="1" spc="110" dirty="0">
                <a:latin typeface="Trebuchet MS"/>
                <a:cs typeface="Trebuchet MS"/>
              </a:rPr>
              <a:t>e</a:t>
            </a:r>
            <a:r>
              <a:rPr sz="2800" b="1" spc="254" dirty="0">
                <a:latin typeface="Trebuchet MS"/>
                <a:cs typeface="Trebuchet MS"/>
              </a:rPr>
              <a:t>c</a:t>
            </a:r>
            <a:r>
              <a:rPr sz="2800" b="1" spc="220" dirty="0">
                <a:latin typeface="Trebuchet MS"/>
                <a:cs typeface="Trebuchet MS"/>
              </a:rPr>
              <a:t>h</a:t>
            </a:r>
            <a:r>
              <a:rPr sz="2800" b="1" spc="225" dirty="0">
                <a:latin typeface="Trebuchet MS"/>
                <a:cs typeface="Trebuchet MS"/>
              </a:rPr>
              <a:t>n</a:t>
            </a:r>
            <a:r>
              <a:rPr sz="2800" b="1" spc="-10" dirty="0">
                <a:latin typeface="Trebuchet MS"/>
                <a:cs typeface="Trebuchet MS"/>
              </a:rPr>
              <a:t>i</a:t>
            </a:r>
            <a:r>
              <a:rPr sz="2800" b="1" spc="254" dirty="0">
                <a:latin typeface="Trebuchet MS"/>
                <a:cs typeface="Trebuchet MS"/>
              </a:rPr>
              <a:t>c</a:t>
            </a:r>
            <a:r>
              <a:rPr sz="2800" b="1" spc="400" dirty="0">
                <a:latin typeface="Trebuchet MS"/>
                <a:cs typeface="Trebuchet MS"/>
              </a:rPr>
              <a:t>a</a:t>
            </a:r>
            <a:r>
              <a:rPr sz="2800" b="1" dirty="0">
                <a:latin typeface="Trebuchet MS"/>
                <a:cs typeface="Trebuchet MS"/>
              </a:rPr>
              <a:t>l	</a:t>
            </a:r>
            <a:r>
              <a:rPr sz="2800" b="1" spc="285" dirty="0">
                <a:latin typeface="Trebuchet MS"/>
                <a:cs typeface="Trebuchet MS"/>
              </a:rPr>
              <a:t>S</a:t>
            </a:r>
            <a:r>
              <a:rPr sz="2800" b="1" spc="190" dirty="0">
                <a:latin typeface="Trebuchet MS"/>
                <a:cs typeface="Trebuchet MS"/>
              </a:rPr>
              <a:t>k</a:t>
            </a:r>
            <a:r>
              <a:rPr sz="2800" b="1" spc="-10" dirty="0">
                <a:latin typeface="Trebuchet MS"/>
                <a:cs typeface="Trebuchet MS"/>
              </a:rPr>
              <a:t>i</a:t>
            </a:r>
            <a:r>
              <a:rPr sz="2800" b="1" dirty="0">
                <a:latin typeface="Trebuchet MS"/>
                <a:cs typeface="Trebuchet MS"/>
              </a:rPr>
              <a:t>ll</a:t>
            </a:r>
            <a:r>
              <a:rPr sz="2800" b="1" spc="355" dirty="0">
                <a:latin typeface="Trebuchet MS"/>
                <a:cs typeface="Trebuchet MS"/>
              </a:rPr>
              <a:t>s</a:t>
            </a:r>
            <a:r>
              <a:rPr sz="2800" b="1" dirty="0">
                <a:latin typeface="Trebuchet MS"/>
                <a:cs typeface="Trebuchet MS"/>
              </a:rPr>
              <a:t>	</a:t>
            </a:r>
            <a:r>
              <a:rPr sz="2800" b="1" spc="229" dirty="0">
                <a:latin typeface="Trebuchet MS"/>
                <a:cs typeface="Trebuchet MS"/>
              </a:rPr>
              <a:t>D</a:t>
            </a:r>
            <a:r>
              <a:rPr sz="2800" b="1" spc="110" dirty="0">
                <a:latin typeface="Trebuchet MS"/>
                <a:cs typeface="Trebuchet MS"/>
              </a:rPr>
              <a:t>e</a:t>
            </a:r>
            <a:r>
              <a:rPr sz="2800" b="1" spc="270" dirty="0">
                <a:latin typeface="Trebuchet MS"/>
                <a:cs typeface="Trebuchet MS"/>
              </a:rPr>
              <a:t>v</a:t>
            </a:r>
            <a:r>
              <a:rPr sz="2800" b="1" spc="110" dirty="0">
                <a:latin typeface="Trebuchet MS"/>
                <a:cs typeface="Trebuchet MS"/>
              </a:rPr>
              <a:t>e</a:t>
            </a:r>
            <a:r>
              <a:rPr sz="2800" b="1" dirty="0">
                <a:latin typeface="Trebuchet MS"/>
                <a:cs typeface="Trebuchet MS"/>
              </a:rPr>
              <a:t>l</a:t>
            </a:r>
            <a:r>
              <a:rPr sz="2800" b="1" spc="190" dirty="0">
                <a:latin typeface="Trebuchet MS"/>
                <a:cs typeface="Trebuchet MS"/>
              </a:rPr>
              <a:t>o</a:t>
            </a:r>
            <a:r>
              <a:rPr sz="2800" b="1" spc="265" dirty="0">
                <a:latin typeface="Trebuchet MS"/>
                <a:cs typeface="Trebuchet MS"/>
              </a:rPr>
              <a:t>p</a:t>
            </a:r>
            <a:r>
              <a:rPr sz="2800" b="1" spc="110" dirty="0">
                <a:latin typeface="Trebuchet MS"/>
                <a:cs typeface="Trebuchet MS"/>
              </a:rPr>
              <a:t>e</a:t>
            </a:r>
            <a:r>
              <a:rPr sz="2800" b="1" spc="270" dirty="0">
                <a:latin typeface="Trebuchet MS"/>
                <a:cs typeface="Trebuchet MS"/>
              </a:rPr>
              <a:t>d</a:t>
            </a:r>
            <a:r>
              <a:rPr sz="2800" b="1" spc="-235" dirty="0">
                <a:latin typeface="Trebuchet MS"/>
                <a:cs typeface="Trebuchet MS"/>
              </a:rPr>
              <a:t>:</a:t>
            </a:r>
            <a:r>
              <a:rPr sz="2800" b="1" dirty="0">
                <a:latin typeface="Trebuchet MS"/>
                <a:cs typeface="Trebuchet MS"/>
              </a:rPr>
              <a:t>	</a:t>
            </a:r>
            <a:r>
              <a:rPr sz="2800" spc="335" dirty="0">
                <a:latin typeface="Trebuchet MS"/>
                <a:cs typeface="Trebuchet MS"/>
              </a:rPr>
              <a:t>S</a:t>
            </a:r>
            <a:r>
              <a:rPr sz="2800" spc="-45" dirty="0">
                <a:latin typeface="Trebuchet MS"/>
                <a:cs typeface="Trebuchet MS"/>
              </a:rPr>
              <a:t>I</a:t>
            </a:r>
            <a:r>
              <a:rPr sz="2800" spc="-40" dirty="0">
                <a:latin typeface="Trebuchet MS"/>
                <a:cs typeface="Trebuchet MS"/>
              </a:rPr>
              <a:t>E</a:t>
            </a:r>
            <a:r>
              <a:rPr sz="2800" spc="480" dirty="0">
                <a:latin typeface="Trebuchet MS"/>
                <a:cs typeface="Trebuchet MS"/>
              </a:rPr>
              <a:t>M</a:t>
            </a:r>
            <a:r>
              <a:rPr sz="2800" dirty="0">
                <a:latin typeface="Trebuchet MS"/>
                <a:cs typeface="Trebuchet MS"/>
              </a:rPr>
              <a:t>	</a:t>
            </a:r>
            <a:r>
              <a:rPr sz="2800" spc="285" dirty="0">
                <a:latin typeface="Trebuchet MS"/>
                <a:cs typeface="Trebuchet MS"/>
              </a:rPr>
              <a:t>c</a:t>
            </a:r>
            <a:r>
              <a:rPr sz="2800" spc="275" dirty="0">
                <a:latin typeface="Trebuchet MS"/>
                <a:cs typeface="Trebuchet MS"/>
              </a:rPr>
              <a:t>o</a:t>
            </a:r>
            <a:r>
              <a:rPr sz="2800" spc="280" dirty="0">
                <a:latin typeface="Trebuchet MS"/>
                <a:cs typeface="Trebuchet MS"/>
              </a:rPr>
              <a:t>n</a:t>
            </a:r>
            <a:r>
              <a:rPr sz="2800" spc="-110" dirty="0">
                <a:latin typeface="Trebuchet MS"/>
                <a:cs typeface="Trebuchet MS"/>
              </a:rPr>
              <a:t>f</a:t>
            </a:r>
            <a:r>
              <a:rPr sz="2800" spc="-60" dirty="0">
                <a:latin typeface="Trebuchet MS"/>
                <a:cs typeface="Trebuchet MS"/>
              </a:rPr>
              <a:t>i</a:t>
            </a:r>
            <a:r>
              <a:rPr sz="2800" spc="484" dirty="0">
                <a:latin typeface="Trebuchet MS"/>
                <a:cs typeface="Trebuchet MS"/>
              </a:rPr>
              <a:t>g</a:t>
            </a:r>
            <a:r>
              <a:rPr sz="2800" spc="280" dirty="0">
                <a:latin typeface="Trebuchet MS"/>
                <a:cs typeface="Trebuchet MS"/>
              </a:rPr>
              <a:t>u</a:t>
            </a:r>
            <a:r>
              <a:rPr sz="2800" spc="-20" dirty="0">
                <a:latin typeface="Trebuchet MS"/>
                <a:cs typeface="Trebuchet MS"/>
              </a:rPr>
              <a:t>r</a:t>
            </a:r>
            <a:r>
              <a:rPr sz="2800" spc="420" dirty="0">
                <a:latin typeface="Trebuchet MS"/>
                <a:cs typeface="Trebuchet MS"/>
              </a:rPr>
              <a:t>a</a:t>
            </a:r>
            <a:r>
              <a:rPr sz="2800" spc="-70" dirty="0">
                <a:latin typeface="Trebuchet MS"/>
                <a:cs typeface="Trebuchet MS"/>
              </a:rPr>
              <a:t>t</a:t>
            </a:r>
            <a:r>
              <a:rPr sz="2800" spc="-60" dirty="0">
                <a:latin typeface="Trebuchet MS"/>
                <a:cs typeface="Trebuchet MS"/>
              </a:rPr>
              <a:t>i</a:t>
            </a:r>
            <a:r>
              <a:rPr sz="2800" spc="275" dirty="0">
                <a:latin typeface="Trebuchet MS"/>
                <a:cs typeface="Trebuchet MS"/>
              </a:rPr>
              <a:t>o</a:t>
            </a:r>
            <a:r>
              <a:rPr sz="2800" spc="280" dirty="0">
                <a:latin typeface="Trebuchet MS"/>
                <a:cs typeface="Trebuchet MS"/>
              </a:rPr>
              <a:t>n</a:t>
            </a:r>
            <a:r>
              <a:rPr sz="2800" spc="-400" dirty="0">
                <a:latin typeface="Trebuchet MS"/>
                <a:cs typeface="Trebuchet MS"/>
              </a:rPr>
              <a:t>,</a:t>
            </a:r>
            <a:r>
              <a:rPr sz="2800" dirty="0">
                <a:latin typeface="Trebuchet MS"/>
                <a:cs typeface="Trebuchet MS"/>
              </a:rPr>
              <a:t>	</a:t>
            </a:r>
            <a:r>
              <a:rPr sz="2800" spc="-90" dirty="0">
                <a:latin typeface="Trebuchet MS"/>
                <a:cs typeface="Trebuchet MS"/>
              </a:rPr>
              <a:t>l</a:t>
            </a:r>
            <a:r>
              <a:rPr sz="2800" spc="275" dirty="0">
                <a:latin typeface="Trebuchet MS"/>
                <a:cs typeface="Trebuchet MS"/>
              </a:rPr>
              <a:t>o</a:t>
            </a:r>
            <a:r>
              <a:rPr sz="2800" spc="490" dirty="0">
                <a:latin typeface="Trebuchet MS"/>
                <a:cs typeface="Trebuchet MS"/>
              </a:rPr>
              <a:t>g</a:t>
            </a:r>
            <a:r>
              <a:rPr sz="2800" dirty="0">
                <a:latin typeface="Trebuchet MS"/>
                <a:cs typeface="Trebuchet MS"/>
              </a:rPr>
              <a:t>	</a:t>
            </a:r>
            <a:r>
              <a:rPr sz="2800" spc="420" dirty="0">
                <a:latin typeface="Trebuchet MS"/>
                <a:cs typeface="Trebuchet MS"/>
              </a:rPr>
              <a:t>a</a:t>
            </a:r>
            <a:r>
              <a:rPr sz="2800" spc="280" dirty="0">
                <a:latin typeface="Trebuchet MS"/>
                <a:cs typeface="Trebuchet MS"/>
              </a:rPr>
              <a:t>n</a:t>
            </a:r>
            <a:r>
              <a:rPr sz="2800" spc="420" dirty="0">
                <a:latin typeface="Trebuchet MS"/>
                <a:cs typeface="Trebuchet MS"/>
              </a:rPr>
              <a:t>a</a:t>
            </a:r>
            <a:r>
              <a:rPr sz="2800" spc="-90" dirty="0">
                <a:latin typeface="Trebuchet MS"/>
                <a:cs typeface="Trebuchet MS"/>
              </a:rPr>
              <a:t>l</a:t>
            </a:r>
            <a:r>
              <a:rPr sz="2800" spc="240" dirty="0">
                <a:latin typeface="Trebuchet MS"/>
                <a:cs typeface="Trebuchet MS"/>
              </a:rPr>
              <a:t>y</a:t>
            </a:r>
            <a:r>
              <a:rPr sz="2800" spc="355" dirty="0">
                <a:latin typeface="Trebuchet MS"/>
                <a:cs typeface="Trebuchet MS"/>
              </a:rPr>
              <a:t>s</a:t>
            </a:r>
            <a:r>
              <a:rPr sz="2800" spc="-60" dirty="0">
                <a:latin typeface="Trebuchet MS"/>
                <a:cs typeface="Trebuchet MS"/>
              </a:rPr>
              <a:t>i</a:t>
            </a:r>
            <a:r>
              <a:rPr sz="2800" spc="355" dirty="0">
                <a:latin typeface="Trebuchet MS"/>
                <a:cs typeface="Trebuchet MS"/>
              </a:rPr>
              <a:t>s</a:t>
            </a:r>
            <a:r>
              <a:rPr sz="2800" spc="-400" dirty="0">
                <a:latin typeface="Trebuchet MS"/>
                <a:cs typeface="Trebuchet MS"/>
              </a:rPr>
              <a:t>,</a:t>
            </a:r>
            <a:r>
              <a:rPr sz="2800" dirty="0">
                <a:latin typeface="Trebuchet MS"/>
                <a:cs typeface="Trebuchet MS"/>
              </a:rPr>
              <a:t>	</a:t>
            </a:r>
            <a:r>
              <a:rPr sz="2800" spc="-20" dirty="0">
                <a:latin typeface="Trebuchet MS"/>
                <a:cs typeface="Trebuchet MS"/>
              </a:rPr>
              <a:t>r</a:t>
            </a:r>
            <a:r>
              <a:rPr sz="2800" spc="280" dirty="0">
                <a:latin typeface="Trebuchet MS"/>
                <a:cs typeface="Trebuchet MS"/>
              </a:rPr>
              <a:t>u</a:t>
            </a:r>
            <a:r>
              <a:rPr sz="2800" spc="-90" dirty="0">
                <a:latin typeface="Trebuchet MS"/>
                <a:cs typeface="Trebuchet MS"/>
              </a:rPr>
              <a:t>l</a:t>
            </a:r>
            <a:r>
              <a:rPr sz="2800" spc="200" dirty="0">
                <a:latin typeface="Trebuchet MS"/>
                <a:cs typeface="Trebuchet MS"/>
              </a:rPr>
              <a:t>e</a:t>
            </a:r>
            <a:r>
              <a:rPr sz="2800" dirty="0">
                <a:latin typeface="Trebuchet MS"/>
                <a:cs typeface="Trebuchet MS"/>
              </a:rPr>
              <a:t>	</a:t>
            </a:r>
            <a:r>
              <a:rPr sz="2800" spc="330" dirty="0">
                <a:latin typeface="Trebuchet MS"/>
                <a:cs typeface="Trebuchet MS"/>
              </a:rPr>
              <a:t>d</a:t>
            </a:r>
            <a:r>
              <a:rPr sz="2800" spc="195" dirty="0">
                <a:latin typeface="Trebuchet MS"/>
                <a:cs typeface="Trebuchet MS"/>
              </a:rPr>
              <a:t>e</a:t>
            </a:r>
            <a:r>
              <a:rPr sz="2800" spc="235" dirty="0">
                <a:latin typeface="Trebuchet MS"/>
                <a:cs typeface="Trebuchet MS"/>
              </a:rPr>
              <a:t>v</a:t>
            </a:r>
            <a:r>
              <a:rPr sz="2800" spc="195" dirty="0">
                <a:latin typeface="Trebuchet MS"/>
                <a:cs typeface="Trebuchet MS"/>
              </a:rPr>
              <a:t>e</a:t>
            </a:r>
            <a:r>
              <a:rPr sz="2800" spc="-90" dirty="0">
                <a:latin typeface="Trebuchet MS"/>
                <a:cs typeface="Trebuchet MS"/>
              </a:rPr>
              <a:t>l</a:t>
            </a:r>
            <a:r>
              <a:rPr sz="2800" spc="275" dirty="0">
                <a:latin typeface="Trebuchet MS"/>
                <a:cs typeface="Trebuchet MS"/>
              </a:rPr>
              <a:t>o</a:t>
            </a:r>
            <a:r>
              <a:rPr sz="2800" spc="330" dirty="0">
                <a:latin typeface="Trebuchet MS"/>
                <a:cs typeface="Trebuchet MS"/>
              </a:rPr>
              <a:t>p</a:t>
            </a:r>
            <a:r>
              <a:rPr sz="2800" spc="580" dirty="0">
                <a:latin typeface="Trebuchet MS"/>
                <a:cs typeface="Trebuchet MS"/>
              </a:rPr>
              <a:t>m</a:t>
            </a:r>
            <a:r>
              <a:rPr sz="2800" spc="195" dirty="0">
                <a:latin typeface="Trebuchet MS"/>
                <a:cs typeface="Trebuchet MS"/>
              </a:rPr>
              <a:t>e</a:t>
            </a:r>
            <a:r>
              <a:rPr sz="2800" spc="280" dirty="0">
                <a:latin typeface="Trebuchet MS"/>
                <a:cs typeface="Trebuchet MS"/>
              </a:rPr>
              <a:t>n</a:t>
            </a:r>
            <a:r>
              <a:rPr sz="2800" spc="-75" dirty="0">
                <a:latin typeface="Trebuchet MS"/>
                <a:cs typeface="Trebuchet MS"/>
              </a:rPr>
              <a:t>t</a:t>
            </a:r>
            <a:r>
              <a:rPr sz="2800" spc="-400" dirty="0">
                <a:latin typeface="Trebuchet MS"/>
                <a:cs typeface="Trebuchet MS"/>
              </a:rPr>
              <a:t>,</a:t>
            </a:r>
            <a:r>
              <a:rPr sz="2800" dirty="0">
                <a:latin typeface="Trebuchet MS"/>
                <a:cs typeface="Trebuchet MS"/>
              </a:rPr>
              <a:t>	</a:t>
            </a:r>
            <a:r>
              <a:rPr sz="2800" spc="420" dirty="0">
                <a:latin typeface="Trebuchet MS"/>
                <a:cs typeface="Trebuchet MS"/>
              </a:rPr>
              <a:t>a</a:t>
            </a:r>
            <a:r>
              <a:rPr sz="2800" spc="280" dirty="0">
                <a:latin typeface="Trebuchet MS"/>
                <a:cs typeface="Trebuchet MS"/>
              </a:rPr>
              <a:t>n</a:t>
            </a:r>
            <a:r>
              <a:rPr sz="2800" spc="229" dirty="0">
                <a:latin typeface="Trebuchet MS"/>
                <a:cs typeface="Trebuchet MS"/>
              </a:rPr>
              <a:t>d  </a:t>
            </a:r>
            <a:r>
              <a:rPr sz="2800" spc="235" dirty="0">
                <a:latin typeface="Trebuchet MS"/>
                <a:cs typeface="Trebuchet MS"/>
              </a:rPr>
              <a:t>automation</a:t>
            </a:r>
            <a:r>
              <a:rPr sz="2800" spc="-125" dirty="0">
                <a:latin typeface="Trebuchet MS"/>
                <a:cs typeface="Trebuchet MS"/>
              </a:rPr>
              <a:t> </a:t>
            </a:r>
            <a:r>
              <a:rPr sz="2800" spc="114" dirty="0">
                <a:latin typeface="Trebuchet MS"/>
                <a:cs typeface="Trebuchet MS"/>
              </a:rPr>
              <a:t>scripting.</a:t>
            </a:r>
            <a:endParaRPr sz="2800">
              <a:latin typeface="Trebuchet MS"/>
              <a:cs typeface="Trebuchet MS"/>
            </a:endParaRPr>
          </a:p>
          <a:p>
            <a:pPr marL="12700" marR="5080">
              <a:lnSpc>
                <a:spcPts val="5030"/>
              </a:lnSpc>
              <a:spcBef>
                <a:spcPts val="244"/>
              </a:spcBef>
            </a:pPr>
            <a:r>
              <a:rPr sz="2800" b="1" spc="165" dirty="0">
                <a:latin typeface="Trebuchet MS"/>
                <a:cs typeface="Trebuchet MS"/>
              </a:rPr>
              <a:t>Best</a:t>
            </a:r>
            <a:r>
              <a:rPr sz="2800" b="1" spc="-195" dirty="0">
                <a:latin typeface="Trebuchet MS"/>
                <a:cs typeface="Trebuchet MS"/>
              </a:rPr>
              <a:t> </a:t>
            </a:r>
            <a:r>
              <a:rPr sz="2800" b="1" spc="125" dirty="0">
                <a:latin typeface="Trebuchet MS"/>
                <a:cs typeface="Trebuchet MS"/>
              </a:rPr>
              <a:t>Practices:</a:t>
            </a:r>
            <a:r>
              <a:rPr sz="2800" b="1" spc="-60" dirty="0">
                <a:latin typeface="Trebuchet MS"/>
                <a:cs typeface="Trebuchet MS"/>
              </a:rPr>
              <a:t> </a:t>
            </a:r>
            <a:r>
              <a:rPr sz="2800" spc="225" dirty="0">
                <a:latin typeface="Trebuchet MS"/>
                <a:cs typeface="Trebuchet MS"/>
              </a:rPr>
              <a:t>Importance</a:t>
            </a:r>
            <a:r>
              <a:rPr sz="2800" spc="-60" dirty="0">
                <a:latin typeface="Trebuchet MS"/>
                <a:cs typeface="Trebuchet MS"/>
              </a:rPr>
              <a:t> </a:t>
            </a:r>
            <a:r>
              <a:rPr sz="2800" spc="85" dirty="0">
                <a:latin typeface="Trebuchet MS"/>
                <a:cs typeface="Trebuchet MS"/>
              </a:rPr>
              <a:t>of</a:t>
            </a:r>
            <a:r>
              <a:rPr sz="2800" spc="-60" dirty="0">
                <a:latin typeface="Trebuchet MS"/>
                <a:cs typeface="Trebuchet MS"/>
              </a:rPr>
              <a:t> </a:t>
            </a:r>
            <a:r>
              <a:rPr sz="2800" spc="180" dirty="0">
                <a:latin typeface="Trebuchet MS"/>
                <a:cs typeface="Trebuchet MS"/>
              </a:rPr>
              <a:t>regular</a:t>
            </a:r>
            <a:r>
              <a:rPr sz="2800" spc="-55" dirty="0">
                <a:latin typeface="Trebuchet MS"/>
                <a:cs typeface="Trebuchet MS"/>
              </a:rPr>
              <a:t> </a:t>
            </a:r>
            <a:r>
              <a:rPr sz="2800" spc="90" dirty="0">
                <a:latin typeface="Trebuchet MS"/>
                <a:cs typeface="Trebuchet MS"/>
              </a:rPr>
              <a:t>rule</a:t>
            </a:r>
            <a:r>
              <a:rPr sz="2800" spc="-60" dirty="0">
                <a:latin typeface="Trebuchet MS"/>
                <a:cs typeface="Trebuchet MS"/>
              </a:rPr>
              <a:t> </a:t>
            </a:r>
            <a:r>
              <a:rPr sz="2800" spc="180" dirty="0">
                <a:latin typeface="Trebuchet MS"/>
                <a:cs typeface="Trebuchet MS"/>
              </a:rPr>
              <a:t>updates,</a:t>
            </a:r>
            <a:r>
              <a:rPr sz="2800" spc="-60" dirty="0">
                <a:latin typeface="Trebuchet MS"/>
                <a:cs typeface="Trebuchet MS"/>
              </a:rPr>
              <a:t> </a:t>
            </a:r>
            <a:r>
              <a:rPr sz="2800" spc="160" dirty="0">
                <a:latin typeface="Trebuchet MS"/>
                <a:cs typeface="Trebuchet MS"/>
              </a:rPr>
              <a:t>testing</a:t>
            </a:r>
            <a:r>
              <a:rPr sz="2800" spc="-60" dirty="0">
                <a:latin typeface="Trebuchet MS"/>
                <a:cs typeface="Trebuchet MS"/>
              </a:rPr>
              <a:t> </a:t>
            </a:r>
            <a:r>
              <a:rPr sz="2800" spc="110" dirty="0">
                <a:latin typeface="Trebuchet MS"/>
                <a:cs typeface="Trebuchet MS"/>
              </a:rPr>
              <a:t>in</a:t>
            </a:r>
            <a:r>
              <a:rPr sz="2800" spc="-55" dirty="0">
                <a:latin typeface="Trebuchet MS"/>
                <a:cs typeface="Trebuchet MS"/>
              </a:rPr>
              <a:t> </a:t>
            </a:r>
            <a:r>
              <a:rPr sz="2800" spc="70" dirty="0">
                <a:latin typeface="Trebuchet MS"/>
                <a:cs typeface="Trebuchet MS"/>
              </a:rPr>
              <a:t>different</a:t>
            </a:r>
            <a:r>
              <a:rPr sz="2800" spc="-60" dirty="0">
                <a:latin typeface="Trebuchet MS"/>
                <a:cs typeface="Trebuchet MS"/>
              </a:rPr>
              <a:t> </a:t>
            </a:r>
            <a:r>
              <a:rPr sz="2800" spc="165" dirty="0">
                <a:latin typeface="Trebuchet MS"/>
                <a:cs typeface="Trebuchet MS"/>
              </a:rPr>
              <a:t>environments,</a:t>
            </a:r>
            <a:r>
              <a:rPr sz="2800" spc="-60" dirty="0">
                <a:latin typeface="Trebuchet MS"/>
                <a:cs typeface="Trebuchet MS"/>
              </a:rPr>
              <a:t> </a:t>
            </a:r>
            <a:r>
              <a:rPr sz="2800" spc="345" dirty="0">
                <a:latin typeface="Trebuchet MS"/>
                <a:cs typeface="Trebuchet MS"/>
              </a:rPr>
              <a:t>and </a:t>
            </a:r>
            <a:r>
              <a:rPr sz="2800" spc="-830" dirty="0">
                <a:latin typeface="Trebuchet MS"/>
                <a:cs typeface="Trebuchet MS"/>
              </a:rPr>
              <a:t> </a:t>
            </a:r>
            <a:r>
              <a:rPr sz="2800" spc="195" dirty="0">
                <a:latin typeface="Trebuchet MS"/>
                <a:cs typeface="Trebuchet MS"/>
              </a:rPr>
              <a:t>continuously</a:t>
            </a:r>
            <a:r>
              <a:rPr sz="2800" spc="-125" dirty="0">
                <a:latin typeface="Trebuchet MS"/>
                <a:cs typeface="Trebuchet MS"/>
              </a:rPr>
              <a:t> </a:t>
            </a:r>
            <a:r>
              <a:rPr sz="2800" spc="125" dirty="0">
                <a:latin typeface="Trebuchet MS"/>
                <a:cs typeface="Trebuchet MS"/>
              </a:rPr>
              <a:t>refining</a:t>
            </a:r>
            <a:r>
              <a:rPr sz="2800" spc="-120" dirty="0">
                <a:latin typeface="Trebuchet MS"/>
                <a:cs typeface="Trebuchet MS"/>
              </a:rPr>
              <a:t> </a:t>
            </a:r>
            <a:r>
              <a:rPr sz="2800" spc="135" dirty="0">
                <a:latin typeface="Trebuchet MS"/>
                <a:cs typeface="Trebuchet MS"/>
              </a:rPr>
              <a:t>the</a:t>
            </a:r>
            <a:r>
              <a:rPr sz="2800" spc="-120" dirty="0">
                <a:latin typeface="Trebuchet MS"/>
                <a:cs typeface="Trebuchet MS"/>
              </a:rPr>
              <a:t> </a:t>
            </a:r>
            <a:r>
              <a:rPr sz="2800" spc="185" dirty="0">
                <a:latin typeface="Trebuchet MS"/>
                <a:cs typeface="Trebuchet MS"/>
              </a:rPr>
              <a:t>system.</a:t>
            </a:r>
            <a:endParaRPr sz="2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2" y="115586"/>
            <a:ext cx="18286856" cy="280951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56231" y="1152396"/>
            <a:ext cx="3543935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1" spc="240" dirty="0">
                <a:solidFill>
                  <a:srgbClr val="FFFFFF"/>
                </a:solidFill>
                <a:latin typeface="Trebuchet MS"/>
                <a:cs typeface="Trebuchet MS"/>
              </a:rPr>
              <a:t>Conclusion</a:t>
            </a:r>
            <a:endParaRPr sz="5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6000" y="2926010"/>
            <a:ext cx="16073119" cy="25781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9600"/>
              </a:lnSpc>
              <a:spcBef>
                <a:spcPts val="95"/>
              </a:spcBef>
              <a:tabLst>
                <a:tab pos="2065655" algn="l"/>
                <a:tab pos="2615565" algn="l"/>
                <a:tab pos="4116704" algn="l"/>
                <a:tab pos="5454650" algn="l"/>
                <a:tab pos="6004560" algn="l"/>
                <a:tab pos="6813550" algn="l"/>
                <a:tab pos="9559925" algn="l"/>
                <a:tab pos="10079990" algn="l"/>
                <a:tab pos="11724005" algn="l"/>
                <a:tab pos="12397105" algn="l"/>
                <a:tab pos="14624050" algn="l"/>
              </a:tabLst>
            </a:pPr>
            <a:r>
              <a:rPr sz="2800" b="1" spc="-195" dirty="0">
                <a:latin typeface="Trebuchet MS"/>
                <a:cs typeface="Trebuchet MS"/>
              </a:rPr>
              <a:t>·</a:t>
            </a:r>
            <a:r>
              <a:rPr sz="2800" spc="130" dirty="0">
                <a:latin typeface="Lucida Sans Unicode"/>
                <a:cs typeface="Lucida Sans Unicode"/>
              </a:rPr>
              <a:t>S</a:t>
            </a:r>
            <a:r>
              <a:rPr sz="2800" spc="45" dirty="0">
                <a:latin typeface="Lucida Sans Unicode"/>
                <a:cs typeface="Lucida Sans Unicode"/>
              </a:rPr>
              <a:t>u</a:t>
            </a:r>
            <a:r>
              <a:rPr sz="2800" spc="260" dirty="0">
                <a:latin typeface="Lucida Sans Unicode"/>
                <a:cs typeface="Lucida Sans Unicode"/>
              </a:rPr>
              <a:t>mm</a:t>
            </a:r>
            <a:r>
              <a:rPr sz="2800" spc="340" dirty="0">
                <a:latin typeface="Lucida Sans Unicode"/>
                <a:cs typeface="Lucida Sans Unicode"/>
              </a:rPr>
              <a:t>a</a:t>
            </a:r>
            <a:r>
              <a:rPr sz="2800" spc="-105" dirty="0">
                <a:latin typeface="Lucida Sans Unicode"/>
                <a:cs typeface="Lucida Sans Unicode"/>
              </a:rPr>
              <a:t>r</a:t>
            </a:r>
            <a:r>
              <a:rPr sz="2800" spc="110" dirty="0">
                <a:latin typeface="Lucida Sans Unicode"/>
                <a:cs typeface="Lucida Sans Unicode"/>
              </a:rPr>
              <a:t>y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65" dirty="0">
                <a:latin typeface="Lucida Sans Unicode"/>
                <a:cs typeface="Lucida Sans Unicode"/>
              </a:rPr>
              <a:t>o</a:t>
            </a:r>
            <a:r>
              <a:rPr sz="2800" spc="-110" dirty="0">
                <a:latin typeface="Lucida Sans Unicode"/>
                <a:cs typeface="Lucida Sans Unicode"/>
              </a:rPr>
              <a:t>f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65" dirty="0">
                <a:latin typeface="Lucida Sans Unicode"/>
                <a:cs typeface="Lucida Sans Unicode"/>
              </a:rPr>
              <a:t>P</a:t>
            </a:r>
            <a:r>
              <a:rPr sz="2800" spc="-105" dirty="0">
                <a:latin typeface="Lucida Sans Unicode"/>
                <a:cs typeface="Lucida Sans Unicode"/>
              </a:rPr>
              <a:t>r</a:t>
            </a:r>
            <a:r>
              <a:rPr sz="2800" spc="65" dirty="0">
                <a:latin typeface="Lucida Sans Unicode"/>
                <a:cs typeface="Lucida Sans Unicode"/>
              </a:rPr>
              <a:t>o</a:t>
            </a:r>
            <a:r>
              <a:rPr sz="2800" spc="-160" dirty="0">
                <a:latin typeface="Lucida Sans Unicode"/>
                <a:cs typeface="Lucida Sans Unicode"/>
              </a:rPr>
              <a:t>j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260" dirty="0">
                <a:latin typeface="Lucida Sans Unicode"/>
                <a:cs typeface="Lucida Sans Unicode"/>
              </a:rPr>
              <a:t>c</a:t>
            </a:r>
            <a:r>
              <a:rPr sz="2800" spc="-30" dirty="0">
                <a:latin typeface="Lucida Sans Unicode"/>
                <a:cs typeface="Lucida Sans Unicode"/>
              </a:rPr>
              <a:t>t</a:t>
            </a:r>
            <a:r>
              <a:rPr sz="2800" spc="-290" dirty="0">
                <a:latin typeface="Lucida Sans Unicode"/>
                <a:cs typeface="Lucida Sans Unicode"/>
              </a:rPr>
              <a:t>: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-75" dirty="0">
                <a:latin typeface="Lucida Sans Unicode"/>
                <a:cs typeface="Lucida Sans Unicode"/>
              </a:rPr>
              <a:t>R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260" dirty="0">
                <a:latin typeface="Lucida Sans Unicode"/>
                <a:cs typeface="Lucida Sans Unicode"/>
              </a:rPr>
              <a:t>c</a:t>
            </a:r>
            <a:r>
              <a:rPr sz="2800" spc="340" dirty="0">
                <a:latin typeface="Lucida Sans Unicode"/>
                <a:cs typeface="Lucida Sans Unicode"/>
              </a:rPr>
              <a:t>a</a:t>
            </a:r>
            <a:r>
              <a:rPr sz="2800" spc="130" dirty="0">
                <a:latin typeface="Lucida Sans Unicode"/>
                <a:cs typeface="Lucida Sans Unicode"/>
              </a:rPr>
              <a:t>p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65" dirty="0">
                <a:latin typeface="Lucida Sans Unicode"/>
                <a:cs typeface="Lucida Sans Unicode"/>
              </a:rPr>
              <a:t>o</a:t>
            </a:r>
            <a:r>
              <a:rPr sz="2800" spc="-110" dirty="0">
                <a:latin typeface="Lucida Sans Unicode"/>
                <a:cs typeface="Lucida Sans Unicode"/>
              </a:rPr>
              <a:t>f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-200" dirty="0">
                <a:latin typeface="Lucida Sans Unicode"/>
                <a:cs typeface="Lucida Sans Unicode"/>
              </a:rPr>
              <a:t>k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110" dirty="0">
                <a:latin typeface="Lucida Sans Unicode"/>
                <a:cs typeface="Lucida Sans Unicode"/>
              </a:rPr>
              <a:t>y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340" dirty="0">
                <a:latin typeface="Lucida Sans Unicode"/>
                <a:cs typeface="Lucida Sans Unicode"/>
              </a:rPr>
              <a:t>a</a:t>
            </a:r>
            <a:r>
              <a:rPr sz="2800" spc="260" dirty="0">
                <a:latin typeface="Lucida Sans Unicode"/>
                <a:cs typeface="Lucida Sans Unicode"/>
              </a:rPr>
              <a:t>c</a:t>
            </a:r>
            <a:r>
              <a:rPr sz="2800" spc="45" dirty="0">
                <a:latin typeface="Lucida Sans Unicode"/>
                <a:cs typeface="Lucida Sans Unicode"/>
              </a:rPr>
              <a:t>h</a:t>
            </a:r>
            <a:r>
              <a:rPr sz="2800" spc="-125" dirty="0">
                <a:latin typeface="Lucida Sans Unicode"/>
                <a:cs typeface="Lucida Sans Unicode"/>
              </a:rPr>
              <a:t>i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114" dirty="0">
                <a:latin typeface="Lucida Sans Unicode"/>
                <a:cs typeface="Lucida Sans Unicode"/>
              </a:rPr>
              <a:t>v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260" dirty="0">
                <a:latin typeface="Lucida Sans Unicode"/>
                <a:cs typeface="Lucida Sans Unicode"/>
              </a:rPr>
              <a:t>m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45" dirty="0">
                <a:latin typeface="Lucida Sans Unicode"/>
                <a:cs typeface="Lucida Sans Unicode"/>
              </a:rPr>
              <a:t>n</a:t>
            </a:r>
            <a:r>
              <a:rPr sz="2800" spc="-30" dirty="0">
                <a:latin typeface="Lucida Sans Unicode"/>
                <a:cs typeface="Lucida Sans Unicode"/>
              </a:rPr>
              <a:t>t</a:t>
            </a:r>
            <a:r>
              <a:rPr sz="2800" spc="30" dirty="0">
                <a:latin typeface="Lucida Sans Unicode"/>
                <a:cs typeface="Lucida Sans Unicode"/>
              </a:rPr>
              <a:t>s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-125" dirty="0">
                <a:latin typeface="Lucida Sans Unicode"/>
                <a:cs typeface="Lucida Sans Unicode"/>
              </a:rPr>
              <a:t>i</a:t>
            </a:r>
            <a:r>
              <a:rPr sz="2800" spc="50" dirty="0">
                <a:latin typeface="Lucida Sans Unicode"/>
                <a:cs typeface="Lucida Sans Unicode"/>
              </a:rPr>
              <a:t>n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125" dirty="0">
                <a:latin typeface="Lucida Sans Unicode"/>
                <a:cs typeface="Lucida Sans Unicode"/>
              </a:rPr>
              <a:t>b</a:t>
            </a:r>
            <a:r>
              <a:rPr sz="2800" spc="45" dirty="0">
                <a:latin typeface="Lucida Sans Unicode"/>
                <a:cs typeface="Lucida Sans Unicode"/>
              </a:rPr>
              <a:t>u</a:t>
            </a:r>
            <a:r>
              <a:rPr sz="2800" spc="-125" dirty="0">
                <a:latin typeface="Lucida Sans Unicode"/>
                <a:cs typeface="Lucida Sans Unicode"/>
              </a:rPr>
              <a:t>il</a:t>
            </a:r>
            <a:r>
              <a:rPr sz="2800" spc="125" dirty="0">
                <a:latin typeface="Lucida Sans Unicode"/>
                <a:cs typeface="Lucida Sans Unicode"/>
              </a:rPr>
              <a:t>d</a:t>
            </a:r>
            <a:r>
              <a:rPr sz="2800" spc="-125" dirty="0">
                <a:latin typeface="Lucida Sans Unicode"/>
                <a:cs typeface="Lucida Sans Unicode"/>
              </a:rPr>
              <a:t>i</a:t>
            </a:r>
            <a:r>
              <a:rPr sz="2800" spc="45" dirty="0">
                <a:latin typeface="Lucida Sans Unicode"/>
                <a:cs typeface="Lucida Sans Unicode"/>
              </a:rPr>
              <a:t>n</a:t>
            </a:r>
            <a:r>
              <a:rPr sz="2800" spc="145" dirty="0">
                <a:latin typeface="Lucida Sans Unicode"/>
                <a:cs typeface="Lucida Sans Unicode"/>
              </a:rPr>
              <a:t>g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340" dirty="0">
                <a:latin typeface="Lucida Sans Unicode"/>
                <a:cs typeface="Lucida Sans Unicode"/>
              </a:rPr>
              <a:t>a</a:t>
            </a:r>
            <a:r>
              <a:rPr sz="2800" spc="50" dirty="0">
                <a:latin typeface="Lucida Sans Unicode"/>
                <a:cs typeface="Lucida Sans Unicode"/>
              </a:rPr>
              <a:t>n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340" dirty="0">
                <a:latin typeface="Lucida Sans Unicode"/>
                <a:cs typeface="Lucida Sans Unicode"/>
              </a:rPr>
              <a:t>a</a:t>
            </a:r>
            <a:r>
              <a:rPr sz="2800" spc="45" dirty="0">
                <a:latin typeface="Lucida Sans Unicode"/>
                <a:cs typeface="Lucida Sans Unicode"/>
              </a:rPr>
              <a:t>u</a:t>
            </a:r>
            <a:r>
              <a:rPr sz="2800" spc="-30" dirty="0">
                <a:latin typeface="Lucida Sans Unicode"/>
                <a:cs typeface="Lucida Sans Unicode"/>
              </a:rPr>
              <a:t>t</a:t>
            </a:r>
            <a:r>
              <a:rPr sz="2800" spc="65" dirty="0">
                <a:latin typeface="Lucida Sans Unicode"/>
                <a:cs typeface="Lucida Sans Unicode"/>
              </a:rPr>
              <a:t>o</a:t>
            </a:r>
            <a:r>
              <a:rPr sz="2800" spc="260" dirty="0">
                <a:latin typeface="Lucida Sans Unicode"/>
                <a:cs typeface="Lucida Sans Unicode"/>
              </a:rPr>
              <a:t>m</a:t>
            </a:r>
            <a:r>
              <a:rPr sz="2800" spc="340" dirty="0">
                <a:latin typeface="Lucida Sans Unicode"/>
                <a:cs typeface="Lucida Sans Unicode"/>
              </a:rPr>
              <a:t>a</a:t>
            </a:r>
            <a:r>
              <a:rPr sz="2800" spc="-30" dirty="0">
                <a:latin typeface="Lucida Sans Unicode"/>
                <a:cs typeface="Lucida Sans Unicode"/>
              </a:rPr>
              <a:t>t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130" dirty="0">
                <a:latin typeface="Lucida Sans Unicode"/>
                <a:cs typeface="Lucida Sans Unicode"/>
              </a:rPr>
              <a:t>d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-125" dirty="0">
                <a:latin typeface="Lucida Sans Unicode"/>
                <a:cs typeface="Lucida Sans Unicode"/>
              </a:rPr>
              <a:t>i</a:t>
            </a:r>
            <a:r>
              <a:rPr sz="2800" spc="45" dirty="0">
                <a:latin typeface="Lucida Sans Unicode"/>
                <a:cs typeface="Lucida Sans Unicode"/>
              </a:rPr>
              <a:t>n</a:t>
            </a:r>
            <a:r>
              <a:rPr sz="2800" spc="260" dirty="0">
                <a:latin typeface="Lucida Sans Unicode"/>
                <a:cs typeface="Lucida Sans Unicode"/>
              </a:rPr>
              <a:t>c</a:t>
            </a:r>
            <a:r>
              <a:rPr sz="2800" spc="-125" dirty="0">
                <a:latin typeface="Lucida Sans Unicode"/>
                <a:cs typeface="Lucida Sans Unicode"/>
              </a:rPr>
              <a:t>i</a:t>
            </a:r>
            <a:r>
              <a:rPr sz="2800" spc="125" dirty="0">
                <a:latin typeface="Lucida Sans Unicode"/>
                <a:cs typeface="Lucida Sans Unicode"/>
              </a:rPr>
              <a:t>d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45" dirty="0">
                <a:latin typeface="Lucida Sans Unicode"/>
                <a:cs typeface="Lucida Sans Unicode"/>
              </a:rPr>
              <a:t>n</a:t>
            </a:r>
            <a:r>
              <a:rPr sz="2800" spc="-30" dirty="0">
                <a:latin typeface="Lucida Sans Unicode"/>
                <a:cs typeface="Lucida Sans Unicode"/>
              </a:rPr>
              <a:t>t  </a:t>
            </a:r>
            <a:r>
              <a:rPr sz="2800" spc="70" dirty="0">
                <a:latin typeface="Lucida Sans Unicode"/>
                <a:cs typeface="Lucida Sans Unicode"/>
              </a:rPr>
              <a:t>detection</a:t>
            </a:r>
            <a:r>
              <a:rPr sz="2800" spc="-140" dirty="0">
                <a:latin typeface="Lucida Sans Unicode"/>
                <a:cs typeface="Lucida Sans Unicode"/>
              </a:rPr>
              <a:t> </a:t>
            </a:r>
            <a:r>
              <a:rPr sz="2800" spc="170" dirty="0">
                <a:latin typeface="Lucida Sans Unicode"/>
                <a:cs typeface="Lucida Sans Unicode"/>
              </a:rPr>
              <a:t>and</a:t>
            </a:r>
            <a:r>
              <a:rPr sz="2800" spc="-140" dirty="0">
                <a:latin typeface="Lucida Sans Unicode"/>
                <a:cs typeface="Lucida Sans Unicode"/>
              </a:rPr>
              <a:t> </a:t>
            </a:r>
            <a:r>
              <a:rPr sz="2800" spc="65" dirty="0">
                <a:latin typeface="Lucida Sans Unicode"/>
                <a:cs typeface="Lucida Sans Unicode"/>
              </a:rPr>
              <a:t>response</a:t>
            </a:r>
            <a:r>
              <a:rPr sz="2800" spc="-140" dirty="0">
                <a:latin typeface="Lucida Sans Unicode"/>
                <a:cs typeface="Lucida Sans Unicode"/>
              </a:rPr>
              <a:t> </a:t>
            </a:r>
            <a:r>
              <a:rPr sz="2800" spc="95" dirty="0">
                <a:latin typeface="Lucida Sans Unicode"/>
                <a:cs typeface="Lucida Sans Unicode"/>
              </a:rPr>
              <a:t>system</a:t>
            </a:r>
            <a:r>
              <a:rPr sz="2800" spc="-140" dirty="0">
                <a:latin typeface="Lucida Sans Unicode"/>
                <a:cs typeface="Lucida Sans Unicode"/>
              </a:rPr>
              <a:t> </a:t>
            </a:r>
            <a:r>
              <a:rPr sz="2800" spc="30" dirty="0">
                <a:latin typeface="Lucida Sans Unicode"/>
                <a:cs typeface="Lucida Sans Unicode"/>
              </a:rPr>
              <a:t>using</a:t>
            </a:r>
            <a:r>
              <a:rPr sz="2800" spc="-140" dirty="0">
                <a:latin typeface="Lucida Sans Unicode"/>
                <a:cs typeface="Lucida Sans Unicode"/>
              </a:rPr>
              <a:t> </a:t>
            </a:r>
            <a:r>
              <a:rPr sz="2800" spc="20" dirty="0">
                <a:latin typeface="Lucida Sans Unicode"/>
                <a:cs typeface="Lucida Sans Unicode"/>
              </a:rPr>
              <a:t>Wazuh.</a:t>
            </a:r>
            <a:endParaRPr sz="2800">
              <a:latin typeface="Lucida Sans Unicode"/>
              <a:cs typeface="Lucida Sans Unicode"/>
            </a:endParaRPr>
          </a:p>
          <a:p>
            <a:pPr marL="12700" marR="5080">
              <a:lnSpc>
                <a:spcPts val="5030"/>
              </a:lnSpc>
              <a:spcBef>
                <a:spcPts val="244"/>
              </a:spcBef>
              <a:tabLst>
                <a:tab pos="986155" algn="l"/>
                <a:tab pos="3134995" algn="l"/>
                <a:tab pos="5971540" algn="l"/>
                <a:tab pos="6983095" algn="l"/>
                <a:tab pos="9568815" algn="l"/>
                <a:tab pos="10691495" algn="l"/>
                <a:tab pos="11640185" algn="l"/>
                <a:tab pos="13253085" algn="l"/>
                <a:tab pos="14660880" algn="l"/>
              </a:tabLst>
            </a:pPr>
            <a:r>
              <a:rPr sz="2800" spc="-1180" dirty="0">
                <a:latin typeface="Lucida Sans Unicode"/>
                <a:cs typeface="Lucida Sans Unicode"/>
              </a:rPr>
              <a:t>·</a:t>
            </a:r>
            <a:r>
              <a:rPr sz="2800" spc="-160" dirty="0">
                <a:latin typeface="Lucida Sans Unicode"/>
                <a:cs typeface="Lucida Sans Unicode"/>
              </a:rPr>
              <a:t>K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110" dirty="0">
                <a:latin typeface="Lucida Sans Unicode"/>
                <a:cs typeface="Lucida Sans Unicode"/>
              </a:rPr>
              <a:t>y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-265" dirty="0">
                <a:latin typeface="Lucida Sans Unicode"/>
                <a:cs typeface="Lucida Sans Unicode"/>
              </a:rPr>
              <a:t>T</a:t>
            </a:r>
            <a:r>
              <a:rPr sz="2800" spc="340" dirty="0">
                <a:latin typeface="Lucida Sans Unicode"/>
                <a:cs typeface="Lucida Sans Unicode"/>
              </a:rPr>
              <a:t>a</a:t>
            </a:r>
            <a:r>
              <a:rPr sz="2800" spc="-200" dirty="0">
                <a:latin typeface="Lucida Sans Unicode"/>
                <a:cs typeface="Lucida Sans Unicode"/>
              </a:rPr>
              <a:t>k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340" dirty="0">
                <a:latin typeface="Lucida Sans Unicode"/>
                <a:cs typeface="Lucida Sans Unicode"/>
              </a:rPr>
              <a:t>a</a:t>
            </a:r>
            <a:r>
              <a:rPr sz="2800" spc="130" dirty="0">
                <a:latin typeface="Lucida Sans Unicode"/>
                <a:cs typeface="Lucida Sans Unicode"/>
              </a:rPr>
              <a:t>w</a:t>
            </a:r>
            <a:r>
              <a:rPr sz="2800" spc="340" dirty="0">
                <a:latin typeface="Lucida Sans Unicode"/>
                <a:cs typeface="Lucida Sans Unicode"/>
              </a:rPr>
              <a:t>a</a:t>
            </a:r>
            <a:r>
              <a:rPr sz="2800" spc="105" dirty="0">
                <a:latin typeface="Lucida Sans Unicode"/>
                <a:cs typeface="Lucida Sans Unicode"/>
              </a:rPr>
              <a:t>y</a:t>
            </a:r>
            <a:r>
              <a:rPr sz="2800" spc="-290" dirty="0">
                <a:latin typeface="Lucida Sans Unicode"/>
                <a:cs typeface="Lucida Sans Unicode"/>
              </a:rPr>
              <a:t>: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-125" dirty="0">
                <a:latin typeface="Lucida Sans Unicode"/>
                <a:cs typeface="Lucida Sans Unicode"/>
              </a:rPr>
              <a:t>D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260" dirty="0">
                <a:latin typeface="Lucida Sans Unicode"/>
                <a:cs typeface="Lucida Sans Unicode"/>
              </a:rPr>
              <a:t>m</a:t>
            </a:r>
            <a:r>
              <a:rPr sz="2800" spc="65" dirty="0">
                <a:latin typeface="Lucida Sans Unicode"/>
                <a:cs typeface="Lucida Sans Unicode"/>
              </a:rPr>
              <a:t>o</a:t>
            </a:r>
            <a:r>
              <a:rPr sz="2800" spc="45" dirty="0">
                <a:latin typeface="Lucida Sans Unicode"/>
                <a:cs typeface="Lucida Sans Unicode"/>
              </a:rPr>
              <a:t>n</a:t>
            </a:r>
            <a:r>
              <a:rPr sz="2800" spc="25" dirty="0">
                <a:latin typeface="Lucida Sans Unicode"/>
                <a:cs typeface="Lucida Sans Unicode"/>
              </a:rPr>
              <a:t>s</a:t>
            </a:r>
            <a:r>
              <a:rPr sz="2800" spc="-30" dirty="0">
                <a:latin typeface="Lucida Sans Unicode"/>
                <a:cs typeface="Lucida Sans Unicode"/>
              </a:rPr>
              <a:t>t</a:t>
            </a:r>
            <a:r>
              <a:rPr sz="2800" spc="-105" dirty="0">
                <a:latin typeface="Lucida Sans Unicode"/>
                <a:cs typeface="Lucida Sans Unicode"/>
              </a:rPr>
              <a:t>r</a:t>
            </a:r>
            <a:r>
              <a:rPr sz="2800" spc="340" dirty="0">
                <a:latin typeface="Lucida Sans Unicode"/>
                <a:cs typeface="Lucida Sans Unicode"/>
              </a:rPr>
              <a:t>a</a:t>
            </a:r>
            <a:r>
              <a:rPr sz="2800" spc="-30" dirty="0">
                <a:latin typeface="Lucida Sans Unicode"/>
                <a:cs typeface="Lucida Sans Unicode"/>
              </a:rPr>
              <a:t>t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130" dirty="0">
                <a:latin typeface="Lucida Sans Unicode"/>
                <a:cs typeface="Lucida Sans Unicode"/>
              </a:rPr>
              <a:t>d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45" dirty="0">
                <a:latin typeface="Lucida Sans Unicode"/>
                <a:cs typeface="Lucida Sans Unicode"/>
              </a:rPr>
              <a:t>h</a:t>
            </a:r>
            <a:r>
              <a:rPr sz="2800" spc="65" dirty="0">
                <a:latin typeface="Lucida Sans Unicode"/>
                <a:cs typeface="Lucida Sans Unicode"/>
              </a:rPr>
              <a:t>o</a:t>
            </a:r>
            <a:r>
              <a:rPr sz="2800" spc="135" dirty="0">
                <a:latin typeface="Lucida Sans Unicode"/>
                <a:cs typeface="Lucida Sans Unicode"/>
              </a:rPr>
              <a:t>w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65" dirty="0">
                <a:latin typeface="Lucida Sans Unicode"/>
                <a:cs typeface="Lucida Sans Unicode"/>
              </a:rPr>
              <a:t>o</a:t>
            </a:r>
            <a:r>
              <a:rPr sz="2800" spc="125" dirty="0">
                <a:latin typeface="Lucida Sans Unicode"/>
                <a:cs typeface="Lucida Sans Unicode"/>
              </a:rPr>
              <a:t>p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45" dirty="0">
                <a:latin typeface="Lucida Sans Unicode"/>
                <a:cs typeface="Lucida Sans Unicode"/>
              </a:rPr>
              <a:t>n</a:t>
            </a:r>
            <a:r>
              <a:rPr sz="2800" spc="-85" dirty="0">
                <a:latin typeface="Lucida Sans Unicode"/>
                <a:cs typeface="Lucida Sans Unicode"/>
              </a:rPr>
              <a:t>-</a:t>
            </a:r>
            <a:r>
              <a:rPr sz="2800" spc="25" dirty="0">
                <a:latin typeface="Lucida Sans Unicode"/>
                <a:cs typeface="Lucida Sans Unicode"/>
              </a:rPr>
              <a:t>s</a:t>
            </a:r>
            <a:r>
              <a:rPr sz="2800" spc="65" dirty="0">
                <a:latin typeface="Lucida Sans Unicode"/>
                <a:cs typeface="Lucida Sans Unicode"/>
              </a:rPr>
              <a:t>o</a:t>
            </a:r>
            <a:r>
              <a:rPr sz="2800" spc="45" dirty="0">
                <a:latin typeface="Lucida Sans Unicode"/>
                <a:cs typeface="Lucida Sans Unicode"/>
              </a:rPr>
              <a:t>u</a:t>
            </a:r>
            <a:r>
              <a:rPr sz="2800" spc="-110" dirty="0">
                <a:latin typeface="Lucida Sans Unicode"/>
                <a:cs typeface="Lucida Sans Unicode"/>
              </a:rPr>
              <a:t>r</a:t>
            </a:r>
            <a:r>
              <a:rPr sz="2800" spc="260" dirty="0">
                <a:latin typeface="Lucida Sans Unicode"/>
                <a:cs typeface="Lucida Sans Unicode"/>
              </a:rPr>
              <a:t>c</a:t>
            </a:r>
            <a:r>
              <a:rPr sz="2800" spc="175" dirty="0">
                <a:latin typeface="Lucida Sans Unicode"/>
                <a:cs typeface="Lucida Sans Unicode"/>
              </a:rPr>
              <a:t>e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-30" dirty="0">
                <a:latin typeface="Lucida Sans Unicode"/>
                <a:cs typeface="Lucida Sans Unicode"/>
              </a:rPr>
              <a:t>t</a:t>
            </a:r>
            <a:r>
              <a:rPr sz="2800" spc="65" dirty="0">
                <a:latin typeface="Lucida Sans Unicode"/>
                <a:cs typeface="Lucida Sans Unicode"/>
              </a:rPr>
              <a:t>oo</a:t>
            </a:r>
            <a:r>
              <a:rPr sz="2800" spc="-125" dirty="0">
                <a:latin typeface="Lucida Sans Unicode"/>
                <a:cs typeface="Lucida Sans Unicode"/>
              </a:rPr>
              <a:t>l</a:t>
            </a:r>
            <a:r>
              <a:rPr sz="2800" spc="30" dirty="0">
                <a:latin typeface="Lucida Sans Unicode"/>
                <a:cs typeface="Lucida Sans Unicode"/>
              </a:rPr>
              <a:t>s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260" dirty="0">
                <a:latin typeface="Lucida Sans Unicode"/>
                <a:cs typeface="Lucida Sans Unicode"/>
              </a:rPr>
              <a:t>c</a:t>
            </a:r>
            <a:r>
              <a:rPr sz="2800" spc="340" dirty="0">
                <a:latin typeface="Lucida Sans Unicode"/>
                <a:cs typeface="Lucida Sans Unicode"/>
              </a:rPr>
              <a:t>a</a:t>
            </a:r>
            <a:r>
              <a:rPr sz="2800" spc="50" dirty="0">
                <a:latin typeface="Lucida Sans Unicode"/>
                <a:cs typeface="Lucida Sans Unicode"/>
              </a:rPr>
              <a:t>n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125" dirty="0">
                <a:latin typeface="Lucida Sans Unicode"/>
                <a:cs typeface="Lucida Sans Unicode"/>
              </a:rPr>
              <a:t>p</a:t>
            </a:r>
            <a:r>
              <a:rPr sz="2800" spc="-105" dirty="0">
                <a:latin typeface="Lucida Sans Unicode"/>
                <a:cs typeface="Lucida Sans Unicode"/>
              </a:rPr>
              <a:t>r</a:t>
            </a:r>
            <a:r>
              <a:rPr sz="2800" spc="65" dirty="0">
                <a:latin typeface="Lucida Sans Unicode"/>
                <a:cs typeface="Lucida Sans Unicode"/>
              </a:rPr>
              <a:t>o</a:t>
            </a:r>
            <a:r>
              <a:rPr sz="2800" spc="114" dirty="0">
                <a:latin typeface="Lucida Sans Unicode"/>
                <a:cs typeface="Lucida Sans Unicode"/>
              </a:rPr>
              <a:t>v</a:t>
            </a:r>
            <a:r>
              <a:rPr sz="2800" spc="-125" dirty="0">
                <a:latin typeface="Lucida Sans Unicode"/>
                <a:cs typeface="Lucida Sans Unicode"/>
              </a:rPr>
              <a:t>i</a:t>
            </a:r>
            <a:r>
              <a:rPr sz="2800" spc="125" dirty="0">
                <a:latin typeface="Lucida Sans Unicode"/>
                <a:cs typeface="Lucida Sans Unicode"/>
              </a:rPr>
              <a:t>d</a:t>
            </a:r>
            <a:r>
              <a:rPr sz="2800" spc="175" dirty="0">
                <a:latin typeface="Lucida Sans Unicode"/>
                <a:cs typeface="Lucida Sans Unicode"/>
              </a:rPr>
              <a:t>e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-105" dirty="0">
                <a:latin typeface="Lucida Sans Unicode"/>
                <a:cs typeface="Lucida Sans Unicode"/>
              </a:rPr>
              <a:t>r</a:t>
            </a:r>
            <a:r>
              <a:rPr sz="2800" spc="65" dirty="0">
                <a:latin typeface="Lucida Sans Unicode"/>
                <a:cs typeface="Lucida Sans Unicode"/>
              </a:rPr>
              <a:t>o</a:t>
            </a:r>
            <a:r>
              <a:rPr sz="2800" spc="125" dirty="0">
                <a:latin typeface="Lucida Sans Unicode"/>
                <a:cs typeface="Lucida Sans Unicode"/>
              </a:rPr>
              <a:t>b</a:t>
            </a:r>
            <a:r>
              <a:rPr sz="2800" spc="45" dirty="0">
                <a:latin typeface="Lucida Sans Unicode"/>
                <a:cs typeface="Lucida Sans Unicode"/>
              </a:rPr>
              <a:t>u</a:t>
            </a:r>
            <a:r>
              <a:rPr sz="2800" spc="25" dirty="0">
                <a:latin typeface="Lucida Sans Unicode"/>
                <a:cs typeface="Lucida Sans Unicode"/>
              </a:rPr>
              <a:t>s</a:t>
            </a:r>
            <a:r>
              <a:rPr sz="2800" spc="-30" dirty="0">
                <a:latin typeface="Lucida Sans Unicode"/>
                <a:cs typeface="Lucida Sans Unicode"/>
              </a:rPr>
              <a:t>t</a:t>
            </a:r>
            <a:r>
              <a:rPr sz="2800" dirty="0">
                <a:latin typeface="Lucida Sans Unicode"/>
                <a:cs typeface="Lucida Sans Unicode"/>
              </a:rPr>
              <a:t>	</a:t>
            </a:r>
            <a:r>
              <a:rPr sz="2800" spc="25" dirty="0">
                <a:latin typeface="Lucida Sans Unicode"/>
                <a:cs typeface="Lucida Sans Unicode"/>
              </a:rPr>
              <a:t>s</a:t>
            </a:r>
            <a:r>
              <a:rPr sz="2800" spc="170" dirty="0">
                <a:latin typeface="Lucida Sans Unicode"/>
                <a:cs typeface="Lucida Sans Unicode"/>
              </a:rPr>
              <a:t>e</a:t>
            </a:r>
            <a:r>
              <a:rPr sz="2800" spc="260" dirty="0">
                <a:latin typeface="Lucida Sans Unicode"/>
                <a:cs typeface="Lucida Sans Unicode"/>
              </a:rPr>
              <a:t>c</a:t>
            </a:r>
            <a:r>
              <a:rPr sz="2800" spc="45" dirty="0">
                <a:latin typeface="Lucida Sans Unicode"/>
                <a:cs typeface="Lucida Sans Unicode"/>
              </a:rPr>
              <a:t>u</a:t>
            </a:r>
            <a:r>
              <a:rPr sz="2800" spc="-105" dirty="0">
                <a:latin typeface="Lucida Sans Unicode"/>
                <a:cs typeface="Lucida Sans Unicode"/>
              </a:rPr>
              <a:t>r</a:t>
            </a:r>
            <a:r>
              <a:rPr sz="2800" spc="-125" dirty="0">
                <a:latin typeface="Lucida Sans Unicode"/>
                <a:cs typeface="Lucida Sans Unicode"/>
              </a:rPr>
              <a:t>i</a:t>
            </a:r>
            <a:r>
              <a:rPr sz="2800" spc="-30" dirty="0">
                <a:latin typeface="Lucida Sans Unicode"/>
                <a:cs typeface="Lucida Sans Unicode"/>
              </a:rPr>
              <a:t>t</a:t>
            </a:r>
            <a:r>
              <a:rPr sz="2800" spc="80" dirty="0">
                <a:latin typeface="Lucida Sans Unicode"/>
                <a:cs typeface="Lucida Sans Unicode"/>
              </a:rPr>
              <a:t>y  </a:t>
            </a:r>
            <a:r>
              <a:rPr sz="2800" dirty="0">
                <a:latin typeface="Lucida Sans Unicode"/>
                <a:cs typeface="Lucida Sans Unicode"/>
              </a:rPr>
              <a:t>solutions</a:t>
            </a:r>
            <a:r>
              <a:rPr sz="2800" spc="-145" dirty="0">
                <a:latin typeface="Lucida Sans Unicode"/>
                <a:cs typeface="Lucida Sans Unicode"/>
              </a:rPr>
              <a:t> </a:t>
            </a:r>
            <a:r>
              <a:rPr sz="2800" spc="-50" dirty="0">
                <a:latin typeface="Lucida Sans Unicode"/>
                <a:cs typeface="Lucida Sans Unicode"/>
              </a:rPr>
              <a:t>for</a:t>
            </a:r>
            <a:r>
              <a:rPr sz="2800" spc="-140" dirty="0">
                <a:latin typeface="Lucida Sans Unicode"/>
                <a:cs typeface="Lucida Sans Unicode"/>
              </a:rPr>
              <a:t> </a:t>
            </a:r>
            <a:r>
              <a:rPr sz="2800" spc="55" dirty="0">
                <a:latin typeface="Lucida Sans Unicode"/>
                <a:cs typeface="Lucida Sans Unicode"/>
              </a:rPr>
              <a:t>real-time</a:t>
            </a:r>
            <a:r>
              <a:rPr sz="2800" spc="-140" dirty="0">
                <a:latin typeface="Lucida Sans Unicode"/>
                <a:cs typeface="Lucida Sans Unicode"/>
              </a:rPr>
              <a:t> </a:t>
            </a:r>
            <a:r>
              <a:rPr sz="2800" spc="45" dirty="0">
                <a:latin typeface="Lucida Sans Unicode"/>
                <a:cs typeface="Lucida Sans Unicode"/>
              </a:rPr>
              <a:t>incident</a:t>
            </a:r>
            <a:r>
              <a:rPr sz="2800" spc="-140" dirty="0">
                <a:latin typeface="Lucida Sans Unicode"/>
                <a:cs typeface="Lucida Sans Unicode"/>
              </a:rPr>
              <a:t> </a:t>
            </a:r>
            <a:r>
              <a:rPr sz="2800" spc="25" dirty="0">
                <a:latin typeface="Lucida Sans Unicode"/>
                <a:cs typeface="Lucida Sans Unicode"/>
              </a:rPr>
              <a:t>response.</a:t>
            </a:r>
            <a:endParaRPr sz="28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277871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07739" y="1017333"/>
            <a:ext cx="375539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1" spc="-5" dirty="0">
                <a:solidFill>
                  <a:srgbClr val="FFFFFF"/>
                </a:solidFill>
                <a:latin typeface="Trebuchet MS"/>
                <a:cs typeface="Trebuchet MS"/>
              </a:rPr>
              <a:t>REFERENCES</a:t>
            </a:r>
            <a:endParaRPr sz="5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05839" y="3098243"/>
            <a:ext cx="85724" cy="85724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1674152" y="3707853"/>
            <a:ext cx="13371194" cy="19050"/>
          </a:xfrm>
          <a:custGeom>
            <a:avLst/>
            <a:gdLst/>
            <a:ahLst/>
            <a:cxnLst/>
            <a:rect l="l" t="t" r="r" b="b"/>
            <a:pathLst>
              <a:path w="13371194" h="19050">
                <a:moveTo>
                  <a:pt x="13370636" y="0"/>
                </a:moveTo>
                <a:lnTo>
                  <a:pt x="10703662" y="0"/>
                </a:lnTo>
                <a:lnTo>
                  <a:pt x="7121131" y="0"/>
                </a:lnTo>
                <a:lnTo>
                  <a:pt x="792924" y="0"/>
                </a:lnTo>
                <a:lnTo>
                  <a:pt x="0" y="0"/>
                </a:lnTo>
                <a:lnTo>
                  <a:pt x="0" y="19050"/>
                </a:lnTo>
                <a:lnTo>
                  <a:pt x="792924" y="19050"/>
                </a:lnTo>
                <a:lnTo>
                  <a:pt x="7121131" y="19050"/>
                </a:lnTo>
                <a:lnTo>
                  <a:pt x="10703662" y="19050"/>
                </a:lnTo>
                <a:lnTo>
                  <a:pt x="13370636" y="19050"/>
                </a:lnTo>
                <a:lnTo>
                  <a:pt x="13370636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05839" y="4012643"/>
            <a:ext cx="85724" cy="85724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1674152" y="4622253"/>
            <a:ext cx="14720569" cy="19050"/>
          </a:xfrm>
          <a:custGeom>
            <a:avLst/>
            <a:gdLst/>
            <a:ahLst/>
            <a:cxnLst/>
            <a:rect l="l" t="t" r="r" b="b"/>
            <a:pathLst>
              <a:path w="14720569" h="19050">
                <a:moveTo>
                  <a:pt x="14720215" y="0"/>
                </a:moveTo>
                <a:lnTo>
                  <a:pt x="13990574" y="0"/>
                </a:lnTo>
                <a:lnTo>
                  <a:pt x="10134155" y="0"/>
                </a:lnTo>
                <a:lnTo>
                  <a:pt x="7505281" y="0"/>
                </a:lnTo>
                <a:lnTo>
                  <a:pt x="0" y="0"/>
                </a:lnTo>
                <a:lnTo>
                  <a:pt x="0" y="19050"/>
                </a:lnTo>
                <a:lnTo>
                  <a:pt x="7505281" y="19050"/>
                </a:lnTo>
                <a:lnTo>
                  <a:pt x="10134155" y="19050"/>
                </a:lnTo>
                <a:lnTo>
                  <a:pt x="13990574" y="19050"/>
                </a:lnTo>
                <a:lnTo>
                  <a:pt x="14720215" y="19050"/>
                </a:lnTo>
                <a:lnTo>
                  <a:pt x="14720215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05839" y="5384243"/>
            <a:ext cx="85724" cy="85724"/>
          </a:xfrm>
          <a:prstGeom prst="rect">
            <a:avLst/>
          </a:prstGeom>
        </p:spPr>
      </p:pic>
      <p:sp>
        <p:nvSpPr>
          <p:cNvPr id="9" name="object 9"/>
          <p:cNvSpPr/>
          <p:nvPr/>
        </p:nvSpPr>
        <p:spPr>
          <a:xfrm>
            <a:off x="1674152" y="5993853"/>
            <a:ext cx="14720569" cy="19050"/>
          </a:xfrm>
          <a:custGeom>
            <a:avLst/>
            <a:gdLst/>
            <a:ahLst/>
            <a:cxnLst/>
            <a:rect l="l" t="t" r="r" b="b"/>
            <a:pathLst>
              <a:path w="14720569" h="19050">
                <a:moveTo>
                  <a:pt x="14720215" y="0"/>
                </a:moveTo>
                <a:lnTo>
                  <a:pt x="13990574" y="0"/>
                </a:lnTo>
                <a:lnTo>
                  <a:pt x="10134155" y="0"/>
                </a:lnTo>
                <a:lnTo>
                  <a:pt x="7505281" y="0"/>
                </a:lnTo>
                <a:lnTo>
                  <a:pt x="0" y="0"/>
                </a:lnTo>
                <a:lnTo>
                  <a:pt x="0" y="19050"/>
                </a:lnTo>
                <a:lnTo>
                  <a:pt x="7505281" y="19050"/>
                </a:lnTo>
                <a:lnTo>
                  <a:pt x="10134155" y="19050"/>
                </a:lnTo>
                <a:lnTo>
                  <a:pt x="13990574" y="19050"/>
                </a:lnTo>
                <a:lnTo>
                  <a:pt x="14720215" y="19050"/>
                </a:lnTo>
                <a:lnTo>
                  <a:pt x="14720215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05839" y="6755843"/>
            <a:ext cx="85724" cy="85724"/>
          </a:xfrm>
          <a:prstGeom prst="rect">
            <a:avLst/>
          </a:prstGeom>
        </p:spPr>
      </p:pic>
      <p:sp>
        <p:nvSpPr>
          <p:cNvPr id="11" name="object 11"/>
          <p:cNvSpPr/>
          <p:nvPr/>
        </p:nvSpPr>
        <p:spPr>
          <a:xfrm>
            <a:off x="1674152" y="7365453"/>
            <a:ext cx="5977890" cy="19050"/>
          </a:xfrm>
          <a:custGeom>
            <a:avLst/>
            <a:gdLst/>
            <a:ahLst/>
            <a:cxnLst/>
            <a:rect l="l" t="t" r="r" b="b"/>
            <a:pathLst>
              <a:path w="5977890" h="19050">
                <a:moveTo>
                  <a:pt x="5977598" y="0"/>
                </a:moveTo>
                <a:lnTo>
                  <a:pt x="5617540" y="0"/>
                </a:lnTo>
                <a:lnTo>
                  <a:pt x="1349209" y="0"/>
                </a:lnTo>
                <a:lnTo>
                  <a:pt x="0" y="0"/>
                </a:lnTo>
                <a:lnTo>
                  <a:pt x="0" y="19050"/>
                </a:lnTo>
                <a:lnTo>
                  <a:pt x="1349209" y="19050"/>
                </a:lnTo>
                <a:lnTo>
                  <a:pt x="5617540" y="19050"/>
                </a:lnTo>
                <a:lnTo>
                  <a:pt x="5977598" y="19050"/>
                </a:lnTo>
                <a:lnTo>
                  <a:pt x="5977598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234390" y="2812481"/>
            <a:ext cx="15172690" cy="4597400"/>
          </a:xfrm>
          <a:prstGeom prst="rect">
            <a:avLst/>
          </a:prstGeom>
        </p:spPr>
        <p:txBody>
          <a:bodyPr vert="horz" wrap="square" lIns="0" tIns="1651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0"/>
              </a:spcBef>
            </a:pPr>
            <a:r>
              <a:rPr sz="2000" spc="20" dirty="0">
                <a:latin typeface="Lucida Sans Unicode"/>
                <a:cs typeface="Lucida Sans Unicode"/>
              </a:rPr>
              <a:t>Auto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40" dirty="0">
                <a:latin typeface="Lucida Sans Unicode"/>
                <a:cs typeface="Lucida Sans Unicode"/>
              </a:rPr>
              <a:t>Block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45" dirty="0">
                <a:latin typeface="Lucida Sans Unicode"/>
                <a:cs typeface="Lucida Sans Unicode"/>
              </a:rPr>
              <a:t>Malicious</a:t>
            </a:r>
            <a:r>
              <a:rPr sz="2000" spc="-110" dirty="0">
                <a:latin typeface="Lucida Sans Unicode"/>
                <a:cs typeface="Lucida Sans Unicode"/>
              </a:rPr>
              <a:t> </a:t>
            </a:r>
            <a:r>
              <a:rPr sz="2000" spc="20" dirty="0">
                <a:latin typeface="Lucida Sans Unicode"/>
                <a:cs typeface="Lucida Sans Unicode"/>
              </a:rPr>
              <a:t>IPs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65" dirty="0">
                <a:latin typeface="Lucida Sans Unicode"/>
                <a:cs typeface="Lucida Sans Unicode"/>
              </a:rPr>
              <a:t>With</a:t>
            </a:r>
            <a:r>
              <a:rPr sz="2000" spc="-110" dirty="0">
                <a:latin typeface="Lucida Sans Unicode"/>
                <a:cs typeface="Lucida Sans Unicode"/>
              </a:rPr>
              <a:t> </a:t>
            </a:r>
            <a:r>
              <a:rPr sz="2000" spc="45" dirty="0">
                <a:latin typeface="Lucida Sans Unicode"/>
                <a:cs typeface="Lucida Sans Unicode"/>
              </a:rPr>
              <a:t>Wazuh’s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55" dirty="0">
                <a:latin typeface="Lucida Sans Unicode"/>
                <a:cs typeface="Lucida Sans Unicode"/>
              </a:rPr>
              <a:t>Active</a:t>
            </a:r>
            <a:r>
              <a:rPr sz="2000" spc="-110" dirty="0">
                <a:latin typeface="Lucida Sans Unicode"/>
                <a:cs typeface="Lucida Sans Unicode"/>
              </a:rPr>
              <a:t> </a:t>
            </a:r>
            <a:r>
              <a:rPr sz="2000" spc="60" dirty="0">
                <a:latin typeface="Lucida Sans Unicode"/>
                <a:cs typeface="Lucida Sans Unicode"/>
              </a:rPr>
              <a:t>Response</a:t>
            </a:r>
            <a:endParaRPr sz="2000">
              <a:latin typeface="Lucida Sans Unicode"/>
              <a:cs typeface="Lucida Sans Unicode"/>
            </a:endParaRPr>
          </a:p>
          <a:p>
            <a:pPr marL="12700" marR="1354455">
              <a:lnSpc>
                <a:spcPct val="150000"/>
              </a:lnSpc>
            </a:pPr>
            <a:r>
              <a:rPr sz="2000" u="heavy" spc="3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Lucida Sans Unicode"/>
                <a:cs typeface="Lucida Sans Unicode"/>
                <a:hlinkClick r:id="rId4"/>
              </a:rPr>
              <a:t>htt</a:t>
            </a:r>
            <a:r>
              <a:rPr sz="2000" spc="30" dirty="0">
                <a:solidFill>
                  <a:srgbClr val="0000FF"/>
                </a:solidFill>
                <a:latin typeface="Lucida Sans Unicode"/>
                <a:cs typeface="Lucida Sans Unicode"/>
                <a:hlinkClick r:id="rId4"/>
              </a:rPr>
              <a:t>ps://opensecure.medium.com/auto-block-malicious-ips-with-wazuhs-active-response-21603e653673 </a:t>
            </a:r>
            <a:r>
              <a:rPr sz="2000" spc="-620" dirty="0">
                <a:solidFill>
                  <a:srgbClr val="0000FF"/>
                </a:solidFill>
                <a:latin typeface="Lucida Sans Unicode"/>
                <a:cs typeface="Lucida Sans Unicode"/>
              </a:rPr>
              <a:t> </a:t>
            </a:r>
            <a:r>
              <a:rPr sz="2000" spc="35" dirty="0">
                <a:latin typeface="Lucida Sans Unicode"/>
                <a:cs typeface="Lucida Sans Unicode"/>
              </a:rPr>
              <a:t>Blocking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60" dirty="0">
                <a:latin typeface="Lucida Sans Unicode"/>
                <a:cs typeface="Lucida Sans Unicode"/>
              </a:rPr>
              <a:t>SSH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35" dirty="0">
                <a:latin typeface="Lucida Sans Unicode"/>
                <a:cs typeface="Lucida Sans Unicode"/>
              </a:rPr>
              <a:t>brute-force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95" dirty="0">
                <a:latin typeface="Lucida Sans Unicode"/>
                <a:cs typeface="Lucida Sans Unicode"/>
              </a:rPr>
              <a:t>attack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20" dirty="0">
                <a:latin typeface="Lucida Sans Unicode"/>
                <a:cs typeface="Lucida Sans Unicode"/>
              </a:rPr>
              <a:t>with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95" dirty="0">
                <a:latin typeface="Lucida Sans Unicode"/>
                <a:cs typeface="Lucida Sans Unicode"/>
              </a:rPr>
              <a:t>active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55" dirty="0">
                <a:latin typeface="Lucida Sans Unicode"/>
                <a:cs typeface="Lucida Sans Unicode"/>
              </a:rPr>
              <a:t>response</a:t>
            </a:r>
            <a:endParaRPr sz="2000">
              <a:latin typeface="Lucida Sans Unicode"/>
              <a:cs typeface="Lucida Sans Unicode"/>
            </a:endParaRPr>
          </a:p>
          <a:p>
            <a:pPr marL="12700" marR="5080">
              <a:lnSpc>
                <a:spcPct val="150000"/>
              </a:lnSpc>
            </a:pPr>
            <a:r>
              <a:rPr sz="2000" u="heavy" spc="5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Lucida Sans Unicode"/>
                <a:cs typeface="Lucida Sans Unicode"/>
                <a:hlinkClick r:id="rId5"/>
              </a:rPr>
              <a:t>htt</a:t>
            </a:r>
            <a:r>
              <a:rPr sz="2000" spc="50" dirty="0">
                <a:solidFill>
                  <a:srgbClr val="0000FF"/>
                </a:solidFill>
                <a:latin typeface="Lucida Sans Unicode"/>
                <a:cs typeface="Lucida Sans Unicode"/>
                <a:hlinkClick r:id="rId5"/>
              </a:rPr>
              <a:t>ps://documentation.wazuh.com/current/user-manual/capabilities/active-response/ar-use-cases/blocking-ssh- </a:t>
            </a:r>
            <a:r>
              <a:rPr sz="2000" spc="-620" dirty="0">
                <a:solidFill>
                  <a:srgbClr val="0000FF"/>
                </a:solidFill>
                <a:latin typeface="Lucida Sans Unicode"/>
                <a:cs typeface="Lucida Sans Unicode"/>
              </a:rPr>
              <a:t> </a:t>
            </a:r>
            <a:r>
              <a:rPr sz="2000" u="heavy" spc="2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Lucida Sans Unicode"/>
                <a:cs typeface="Lucida Sans Unicode"/>
                <a:hlinkClick r:id="rId5"/>
              </a:rPr>
              <a:t>brute-force.html</a:t>
            </a:r>
            <a:endParaRPr sz="20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2000" spc="35" dirty="0">
                <a:latin typeface="Lucida Sans Unicode"/>
                <a:cs typeface="Lucida Sans Unicode"/>
              </a:rPr>
              <a:t>Blocking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60" dirty="0">
                <a:latin typeface="Lucida Sans Unicode"/>
                <a:cs typeface="Lucida Sans Unicode"/>
              </a:rPr>
              <a:t>SSH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35" dirty="0">
                <a:latin typeface="Lucida Sans Unicode"/>
                <a:cs typeface="Lucida Sans Unicode"/>
              </a:rPr>
              <a:t>brute-force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95" dirty="0">
                <a:latin typeface="Lucida Sans Unicode"/>
                <a:cs typeface="Lucida Sans Unicode"/>
              </a:rPr>
              <a:t>attack</a:t>
            </a:r>
            <a:r>
              <a:rPr sz="2000" spc="-110" dirty="0">
                <a:latin typeface="Lucida Sans Unicode"/>
                <a:cs typeface="Lucida Sans Unicode"/>
              </a:rPr>
              <a:t> </a:t>
            </a:r>
            <a:r>
              <a:rPr sz="2000" spc="20" dirty="0">
                <a:latin typeface="Lucida Sans Unicode"/>
                <a:cs typeface="Lucida Sans Unicode"/>
              </a:rPr>
              <a:t>with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95" dirty="0">
                <a:latin typeface="Lucida Sans Unicode"/>
                <a:cs typeface="Lucida Sans Unicode"/>
              </a:rPr>
              <a:t>active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55" dirty="0">
                <a:latin typeface="Lucida Sans Unicode"/>
                <a:cs typeface="Lucida Sans Unicode"/>
              </a:rPr>
              <a:t>response</a:t>
            </a:r>
            <a:endParaRPr sz="2000">
              <a:latin typeface="Lucida Sans Unicode"/>
              <a:cs typeface="Lucida Sans Unicode"/>
            </a:endParaRPr>
          </a:p>
          <a:p>
            <a:pPr marL="12700" marR="5080">
              <a:lnSpc>
                <a:spcPct val="150000"/>
              </a:lnSpc>
            </a:pPr>
            <a:r>
              <a:rPr sz="2000" u="heavy" spc="5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Lucida Sans Unicode"/>
                <a:cs typeface="Lucida Sans Unicode"/>
                <a:hlinkClick r:id="rId5"/>
              </a:rPr>
              <a:t>htt</a:t>
            </a:r>
            <a:r>
              <a:rPr sz="2000" spc="50" dirty="0">
                <a:solidFill>
                  <a:srgbClr val="0000FF"/>
                </a:solidFill>
                <a:latin typeface="Lucida Sans Unicode"/>
                <a:cs typeface="Lucida Sans Unicode"/>
                <a:hlinkClick r:id="rId5"/>
              </a:rPr>
              <a:t>ps://documentation.wazuh.com/current/user-manual/capabilities/active-response/ar-use-cases/blocking-ssh- </a:t>
            </a:r>
            <a:r>
              <a:rPr sz="2000" spc="-620" dirty="0">
                <a:solidFill>
                  <a:srgbClr val="0000FF"/>
                </a:solidFill>
                <a:latin typeface="Lucida Sans Unicode"/>
                <a:cs typeface="Lucida Sans Unicode"/>
              </a:rPr>
              <a:t> </a:t>
            </a:r>
            <a:r>
              <a:rPr sz="2000" u="heavy" spc="2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Lucida Sans Unicode"/>
                <a:cs typeface="Lucida Sans Unicode"/>
                <a:hlinkClick r:id="rId5"/>
              </a:rPr>
              <a:t>brute-force.html</a:t>
            </a:r>
            <a:endParaRPr sz="2000">
              <a:latin typeface="Lucida Sans Unicode"/>
              <a:cs typeface="Lucida Sans Unicode"/>
            </a:endParaRPr>
          </a:p>
          <a:p>
            <a:pPr marL="12700" marR="8747125">
              <a:lnSpc>
                <a:spcPct val="150000"/>
              </a:lnSpc>
            </a:pPr>
            <a:r>
              <a:rPr sz="2000" spc="35" dirty="0">
                <a:latin typeface="Lucida Sans Unicode"/>
                <a:cs typeface="Lucida Sans Unicode"/>
              </a:rPr>
              <a:t>Threat Detection </a:t>
            </a:r>
            <a:r>
              <a:rPr sz="2000" spc="125" dirty="0">
                <a:latin typeface="Lucida Sans Unicode"/>
                <a:cs typeface="Lucida Sans Unicode"/>
              </a:rPr>
              <a:t>&amp; </a:t>
            </a:r>
            <a:r>
              <a:rPr sz="2000" spc="55" dirty="0">
                <a:latin typeface="Lucida Sans Unicode"/>
                <a:cs typeface="Lucida Sans Unicode"/>
              </a:rPr>
              <a:t>Active </a:t>
            </a:r>
            <a:r>
              <a:rPr sz="2000" spc="60" dirty="0">
                <a:latin typeface="Lucida Sans Unicode"/>
                <a:cs typeface="Lucida Sans Unicode"/>
              </a:rPr>
              <a:t>Response </a:t>
            </a:r>
            <a:r>
              <a:rPr sz="2000" spc="65" dirty="0">
                <a:latin typeface="Lucida Sans Unicode"/>
                <a:cs typeface="Lucida Sans Unicode"/>
              </a:rPr>
              <a:t>With </a:t>
            </a:r>
            <a:r>
              <a:rPr sz="2000" spc="85" dirty="0">
                <a:latin typeface="Lucida Sans Unicode"/>
                <a:cs typeface="Lucida Sans Unicode"/>
              </a:rPr>
              <a:t>Wazuh </a:t>
            </a:r>
            <a:r>
              <a:rPr sz="2000" spc="90" dirty="0">
                <a:latin typeface="Lucida Sans Unicode"/>
                <a:cs typeface="Lucida Sans Unicode"/>
              </a:rPr>
              <a:t> </a:t>
            </a:r>
            <a:r>
              <a:rPr sz="2000" u="heavy" spc="5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Lucida Sans Unicode"/>
                <a:cs typeface="Lucida Sans Unicode"/>
                <a:hlinkClick r:id="rId6"/>
              </a:rPr>
              <a:t>htt</a:t>
            </a:r>
            <a:r>
              <a:rPr sz="2000" spc="50" dirty="0">
                <a:solidFill>
                  <a:srgbClr val="0000FF"/>
                </a:solidFill>
                <a:latin typeface="Lucida Sans Unicode"/>
                <a:cs typeface="Lucida Sans Unicode"/>
                <a:hlinkClick r:id="rId6"/>
              </a:rPr>
              <a:t>ps://www.youtube.com/watch?v=vJZAVZOIpfA</a:t>
            </a:r>
            <a:endParaRPr sz="20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2778717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279139" y="1017333"/>
            <a:ext cx="808355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1" spc="240" dirty="0">
                <a:solidFill>
                  <a:srgbClr val="FFFFFF"/>
                </a:solidFill>
                <a:latin typeface="Trebuchet MS"/>
                <a:cs typeface="Trebuchet MS"/>
              </a:rPr>
              <a:t>Q</a:t>
            </a:r>
            <a:r>
              <a:rPr sz="5000" b="1" spc="-2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5000" b="1" spc="-29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5000" b="1" spc="-26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5000" b="1" spc="-7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5000" b="1" spc="254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5000" b="1" spc="26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51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5000" b="1" spc="26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42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5000" b="1" spc="26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5000" b="1" spc="68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5000" b="1" spc="-29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5000" b="1" spc="51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endParaRPr sz="5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568015" y="3026403"/>
            <a:ext cx="8526780" cy="13017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642745" marR="5080" indent="-1630680">
              <a:lnSpc>
                <a:spcPct val="149600"/>
              </a:lnSpc>
              <a:spcBef>
                <a:spcPts val="95"/>
              </a:spcBef>
            </a:pPr>
            <a:r>
              <a:rPr sz="2800" b="1" spc="215" dirty="0">
                <a:latin typeface="Trebuchet MS"/>
                <a:cs typeface="Trebuchet MS"/>
              </a:rPr>
              <a:t>Q</a:t>
            </a:r>
            <a:r>
              <a:rPr sz="2800" b="1" spc="225" dirty="0">
                <a:latin typeface="Trebuchet MS"/>
                <a:cs typeface="Trebuchet MS"/>
              </a:rPr>
              <a:t>u</a:t>
            </a:r>
            <a:r>
              <a:rPr sz="2800" b="1" spc="110" dirty="0">
                <a:latin typeface="Trebuchet MS"/>
                <a:cs typeface="Trebuchet MS"/>
              </a:rPr>
              <a:t>e</a:t>
            </a:r>
            <a:r>
              <a:rPr sz="2800" b="1" spc="350" dirty="0">
                <a:latin typeface="Trebuchet MS"/>
                <a:cs typeface="Trebuchet MS"/>
              </a:rPr>
              <a:t>s</a:t>
            </a:r>
            <a:r>
              <a:rPr sz="2800" b="1" spc="20" dirty="0">
                <a:latin typeface="Trebuchet MS"/>
                <a:cs typeface="Trebuchet MS"/>
              </a:rPr>
              <a:t>t</a:t>
            </a:r>
            <a:r>
              <a:rPr sz="2800" b="1" spc="-10" dirty="0">
                <a:latin typeface="Trebuchet MS"/>
                <a:cs typeface="Trebuchet MS"/>
              </a:rPr>
              <a:t>i</a:t>
            </a:r>
            <a:r>
              <a:rPr sz="2800" b="1" spc="190" dirty="0">
                <a:latin typeface="Trebuchet MS"/>
                <a:cs typeface="Trebuchet MS"/>
              </a:rPr>
              <a:t>o</a:t>
            </a:r>
            <a:r>
              <a:rPr sz="2800" b="1" spc="225" dirty="0">
                <a:latin typeface="Trebuchet MS"/>
                <a:cs typeface="Trebuchet MS"/>
              </a:rPr>
              <a:t>n</a:t>
            </a:r>
            <a:r>
              <a:rPr sz="2800" b="1" spc="355" dirty="0">
                <a:latin typeface="Trebuchet MS"/>
                <a:cs typeface="Trebuchet MS"/>
              </a:rPr>
              <a:t>s</a:t>
            </a:r>
            <a:r>
              <a:rPr sz="2800" b="1" spc="-254" dirty="0">
                <a:latin typeface="Trebuchet MS"/>
                <a:cs typeface="Trebuchet MS"/>
              </a:rPr>
              <a:t> </a:t>
            </a:r>
            <a:r>
              <a:rPr sz="2800" b="1" spc="400" dirty="0">
                <a:latin typeface="Trebuchet MS"/>
                <a:cs typeface="Trebuchet MS"/>
              </a:rPr>
              <a:t>a</a:t>
            </a:r>
            <a:r>
              <a:rPr sz="2800" b="1" spc="225" dirty="0">
                <a:latin typeface="Trebuchet MS"/>
                <a:cs typeface="Trebuchet MS"/>
              </a:rPr>
              <a:t>n</a:t>
            </a:r>
            <a:r>
              <a:rPr sz="2800" b="1" spc="275" dirty="0">
                <a:latin typeface="Trebuchet MS"/>
                <a:cs typeface="Trebuchet MS"/>
              </a:rPr>
              <a:t>d</a:t>
            </a:r>
            <a:r>
              <a:rPr sz="2800" b="1" spc="-254" dirty="0">
                <a:latin typeface="Trebuchet MS"/>
                <a:cs typeface="Trebuchet MS"/>
              </a:rPr>
              <a:t> </a:t>
            </a:r>
            <a:r>
              <a:rPr sz="2800" b="1" spc="229" dirty="0">
                <a:latin typeface="Trebuchet MS"/>
                <a:cs typeface="Trebuchet MS"/>
              </a:rPr>
              <a:t>D</a:t>
            </a:r>
            <a:r>
              <a:rPr sz="2800" b="1" spc="-10" dirty="0">
                <a:latin typeface="Trebuchet MS"/>
                <a:cs typeface="Trebuchet MS"/>
              </a:rPr>
              <a:t>i</a:t>
            </a:r>
            <a:r>
              <a:rPr sz="2800" b="1" spc="350" dirty="0">
                <a:latin typeface="Trebuchet MS"/>
                <a:cs typeface="Trebuchet MS"/>
              </a:rPr>
              <a:t>s</a:t>
            </a:r>
            <a:r>
              <a:rPr sz="2800" b="1" spc="254" dirty="0">
                <a:latin typeface="Trebuchet MS"/>
                <a:cs typeface="Trebuchet MS"/>
              </a:rPr>
              <a:t>c</a:t>
            </a:r>
            <a:r>
              <a:rPr sz="2800" b="1" spc="225" dirty="0">
                <a:latin typeface="Trebuchet MS"/>
                <a:cs typeface="Trebuchet MS"/>
              </a:rPr>
              <a:t>u</a:t>
            </a:r>
            <a:r>
              <a:rPr sz="2800" b="1" spc="350" dirty="0">
                <a:latin typeface="Trebuchet MS"/>
                <a:cs typeface="Trebuchet MS"/>
              </a:rPr>
              <a:t>ss</a:t>
            </a:r>
            <a:r>
              <a:rPr sz="2800" b="1" spc="-10" dirty="0">
                <a:latin typeface="Trebuchet MS"/>
                <a:cs typeface="Trebuchet MS"/>
              </a:rPr>
              <a:t>i</a:t>
            </a:r>
            <a:r>
              <a:rPr sz="2800" b="1" spc="190" dirty="0">
                <a:latin typeface="Trebuchet MS"/>
                <a:cs typeface="Trebuchet MS"/>
              </a:rPr>
              <a:t>o</a:t>
            </a:r>
            <a:r>
              <a:rPr sz="2800" b="1" spc="225" dirty="0">
                <a:latin typeface="Trebuchet MS"/>
                <a:cs typeface="Trebuchet MS"/>
              </a:rPr>
              <a:t>n</a:t>
            </a:r>
            <a:r>
              <a:rPr sz="2800" b="1" spc="-235" dirty="0">
                <a:latin typeface="Trebuchet MS"/>
                <a:cs typeface="Trebuchet MS"/>
              </a:rPr>
              <a:t>:</a:t>
            </a:r>
            <a:r>
              <a:rPr sz="2800" b="1" spc="-114" dirty="0">
                <a:latin typeface="Trebuchet MS"/>
                <a:cs typeface="Trebuchet MS"/>
              </a:rPr>
              <a:t> </a:t>
            </a:r>
            <a:r>
              <a:rPr sz="2800" spc="-35" dirty="0">
                <a:latin typeface="Trebuchet MS"/>
                <a:cs typeface="Trebuchet MS"/>
              </a:rPr>
              <a:t>F</a:t>
            </a:r>
            <a:r>
              <a:rPr sz="2800" spc="-90" dirty="0">
                <a:latin typeface="Trebuchet MS"/>
                <a:cs typeface="Trebuchet MS"/>
              </a:rPr>
              <a:t>l</a:t>
            </a:r>
            <a:r>
              <a:rPr sz="2800" spc="275" dirty="0">
                <a:latin typeface="Trebuchet MS"/>
                <a:cs typeface="Trebuchet MS"/>
              </a:rPr>
              <a:t>oo</a:t>
            </a:r>
            <a:r>
              <a:rPr sz="2800" spc="-15" dirty="0">
                <a:latin typeface="Trebuchet MS"/>
                <a:cs typeface="Trebuchet MS"/>
              </a:rPr>
              <a:t>r</a:t>
            </a:r>
            <a:r>
              <a:rPr sz="2800" spc="-120" dirty="0">
                <a:latin typeface="Trebuchet MS"/>
                <a:cs typeface="Trebuchet MS"/>
              </a:rPr>
              <a:t> </a:t>
            </a:r>
            <a:r>
              <a:rPr sz="2800" spc="-60" dirty="0">
                <a:latin typeface="Trebuchet MS"/>
                <a:cs typeface="Trebuchet MS"/>
              </a:rPr>
              <a:t>i</a:t>
            </a:r>
            <a:r>
              <a:rPr sz="2800" spc="360" dirty="0">
                <a:latin typeface="Trebuchet MS"/>
                <a:cs typeface="Trebuchet MS"/>
              </a:rPr>
              <a:t>s</a:t>
            </a:r>
            <a:r>
              <a:rPr sz="2800" spc="-120" dirty="0">
                <a:latin typeface="Trebuchet MS"/>
                <a:cs typeface="Trebuchet MS"/>
              </a:rPr>
              <a:t> </a:t>
            </a:r>
            <a:r>
              <a:rPr sz="2800" spc="275" dirty="0">
                <a:latin typeface="Trebuchet MS"/>
                <a:cs typeface="Trebuchet MS"/>
              </a:rPr>
              <a:t>o</a:t>
            </a:r>
            <a:r>
              <a:rPr sz="2800" spc="330" dirty="0">
                <a:latin typeface="Trebuchet MS"/>
                <a:cs typeface="Trebuchet MS"/>
              </a:rPr>
              <a:t>p</a:t>
            </a:r>
            <a:r>
              <a:rPr sz="2800" spc="195" dirty="0">
                <a:latin typeface="Trebuchet MS"/>
                <a:cs typeface="Trebuchet MS"/>
              </a:rPr>
              <a:t>e</a:t>
            </a:r>
            <a:r>
              <a:rPr sz="2800" spc="285" dirty="0">
                <a:latin typeface="Trebuchet MS"/>
                <a:cs typeface="Trebuchet MS"/>
              </a:rPr>
              <a:t>n</a:t>
            </a:r>
            <a:r>
              <a:rPr sz="2800" spc="-120" dirty="0">
                <a:latin typeface="Trebuchet MS"/>
                <a:cs typeface="Trebuchet MS"/>
              </a:rPr>
              <a:t> </a:t>
            </a:r>
            <a:r>
              <a:rPr sz="2800" spc="-110" dirty="0">
                <a:latin typeface="Trebuchet MS"/>
                <a:cs typeface="Trebuchet MS"/>
              </a:rPr>
              <a:t>f</a:t>
            </a:r>
            <a:r>
              <a:rPr sz="2800" spc="275" dirty="0">
                <a:latin typeface="Trebuchet MS"/>
                <a:cs typeface="Trebuchet MS"/>
              </a:rPr>
              <a:t>o</a:t>
            </a:r>
            <a:r>
              <a:rPr sz="2800" spc="-15" dirty="0">
                <a:latin typeface="Trebuchet MS"/>
                <a:cs typeface="Trebuchet MS"/>
              </a:rPr>
              <a:t>r</a:t>
            </a:r>
            <a:r>
              <a:rPr sz="2800" spc="-120" dirty="0">
                <a:latin typeface="Trebuchet MS"/>
                <a:cs typeface="Trebuchet MS"/>
              </a:rPr>
              <a:t> </a:t>
            </a:r>
            <a:r>
              <a:rPr sz="2800" spc="420" dirty="0">
                <a:latin typeface="Trebuchet MS"/>
                <a:cs typeface="Trebuchet MS"/>
              </a:rPr>
              <a:t>a</a:t>
            </a:r>
            <a:r>
              <a:rPr sz="2800" spc="280" dirty="0">
                <a:latin typeface="Trebuchet MS"/>
                <a:cs typeface="Trebuchet MS"/>
              </a:rPr>
              <a:t>n</a:t>
            </a:r>
            <a:r>
              <a:rPr sz="2800" spc="180" dirty="0">
                <a:latin typeface="Trebuchet MS"/>
                <a:cs typeface="Trebuchet MS"/>
              </a:rPr>
              <a:t>y  </a:t>
            </a:r>
            <a:r>
              <a:rPr sz="2800" spc="215" dirty="0">
                <a:latin typeface="Trebuchet MS"/>
                <a:cs typeface="Trebuchet MS"/>
              </a:rPr>
              <a:t>questions</a:t>
            </a:r>
            <a:r>
              <a:rPr sz="2800" spc="-125" dirty="0">
                <a:latin typeface="Trebuchet MS"/>
                <a:cs typeface="Trebuchet MS"/>
              </a:rPr>
              <a:t> </a:t>
            </a:r>
            <a:r>
              <a:rPr sz="2800" spc="185" dirty="0">
                <a:latin typeface="Trebuchet MS"/>
                <a:cs typeface="Trebuchet MS"/>
              </a:rPr>
              <a:t>from</a:t>
            </a:r>
            <a:r>
              <a:rPr sz="2800" spc="-120" dirty="0">
                <a:latin typeface="Trebuchet MS"/>
                <a:cs typeface="Trebuchet MS"/>
              </a:rPr>
              <a:t> </a:t>
            </a:r>
            <a:r>
              <a:rPr sz="2800" spc="135" dirty="0">
                <a:latin typeface="Trebuchet MS"/>
                <a:cs typeface="Trebuchet MS"/>
              </a:rPr>
              <a:t>the</a:t>
            </a:r>
            <a:r>
              <a:rPr sz="2800" spc="-125" dirty="0">
                <a:latin typeface="Trebuchet MS"/>
                <a:cs typeface="Trebuchet MS"/>
              </a:rPr>
              <a:t> </a:t>
            </a:r>
            <a:r>
              <a:rPr sz="2800" spc="175" dirty="0">
                <a:latin typeface="Trebuchet MS"/>
                <a:cs typeface="Trebuchet MS"/>
              </a:rPr>
              <a:t>audience.</a:t>
            </a:r>
            <a:endParaRPr sz="2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85" y="0"/>
            <a:ext cx="18285713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275686" y="4397375"/>
            <a:ext cx="373634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b="1" spc="-54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6000" b="1" spc="6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6000" b="1" spc="45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6000" b="1" spc="8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6000" b="1" spc="850" dirty="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sz="6000" b="1" spc="-75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6000" b="1" spc="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6000" b="1" spc="49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endParaRPr sz="60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2" y="1"/>
            <a:ext cx="18286858" cy="22479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325127" y="3070784"/>
            <a:ext cx="15047594" cy="51655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3200" b="1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</a:t>
            </a:r>
            <a:endParaRPr lang="en-US" sz="3200" b="1" spc="8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4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spc="-4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32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sz="3200" spc="-3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Detect,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Analyze,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Respond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3315"/>
              </a:spcBef>
            </a:pPr>
            <a:r>
              <a:rPr sz="3200" spc="-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32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3200" spc="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32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32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32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32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32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32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3200" spc="-3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32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32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32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3200" spc="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3200" spc="-3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3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sz="3200" spc="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3200" spc="-3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sz="32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32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3200" spc="-3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32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3200" spc="-3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32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3200" spc="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32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32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sz="3200" spc="-2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32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3200" spc="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3200" spc="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algn="ctr">
              <a:lnSpc>
                <a:spcPct val="100000"/>
              </a:lnSpc>
              <a:spcBef>
                <a:spcPts val="3315"/>
              </a:spcBef>
            </a:pPr>
            <a:r>
              <a:rPr sz="3200" b="1" spc="2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3200" b="1" spc="2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z="3200" b="1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sz="3200" b="1"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3200" b="1" spc="25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3200" b="1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32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3200" b="1" spc="2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3200" b="1"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900" indent="-457200">
              <a:lnSpc>
                <a:spcPct val="100000"/>
              </a:lnSpc>
              <a:spcBef>
                <a:spcPts val="3315"/>
              </a:spcBef>
              <a:buFont typeface="Arial" panose="020B0604020202020204" pitchFamily="34" charset="0"/>
              <a:buChar char="•"/>
            </a:pPr>
            <a:r>
              <a:rPr sz="3200" spc="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3200" spc="3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32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32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32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32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3200" spc="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3200" spc="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32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32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sz="32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3200" spc="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32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32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32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32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sz="32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32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32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sz="32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3200" spc="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32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3200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3200" spc="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3200" spc="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32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32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32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32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32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32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13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sz="3200" spc="34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3200" spc="-34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sz="3200" spc="4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3200" spc="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32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32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32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</a:t>
            </a:r>
            <a:r>
              <a:rPr sz="3200" spc="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3200" spc="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32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32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3200" spc="-3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32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32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32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3200" spc="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3200" spc="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32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</a:t>
            </a:r>
            <a:r>
              <a:rPr sz="3200" spc="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32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32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3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32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32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 </a:t>
            </a:r>
            <a:r>
              <a:rPr sz="32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Analyzes</a:t>
            </a:r>
            <a:r>
              <a:rPr sz="32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r>
              <a:rPr lang="en-US" sz="32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Data.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900" indent="-457200">
              <a:spcBef>
                <a:spcPts val="3315"/>
              </a:spcBef>
              <a:buFont typeface="Arial" panose="020B0604020202020204" pitchFamily="34" charset="0"/>
              <a:buChar char="•"/>
            </a:pPr>
            <a:r>
              <a:rPr sz="3200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</a:t>
            </a:r>
            <a:r>
              <a:rPr sz="32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rules</a:t>
            </a:r>
            <a:r>
              <a:rPr sz="32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32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detecting</a:t>
            </a:r>
            <a:r>
              <a:rPr sz="32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suspicious</a:t>
            </a:r>
            <a:r>
              <a:rPr sz="32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Activities</a:t>
            </a:r>
            <a:r>
              <a:rPr sz="32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32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</a:t>
            </a:r>
            <a:r>
              <a:rPr sz="32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</a:t>
            </a:r>
            <a:r>
              <a:rPr sz="32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actions.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191000" y="1028700"/>
            <a:ext cx="70104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-19885"/>
            <a:ext cx="18288000" cy="10306885"/>
            <a:chOff x="-93980" y="18215"/>
            <a:chExt cx="18288000" cy="1030688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3979" y="18215"/>
              <a:ext cx="18287999" cy="28096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93980" y="2790826"/>
              <a:ext cx="8953499" cy="753427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14800" y="1181100"/>
            <a:ext cx="8282305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1" spc="-7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5000" b="1" spc="26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5000" b="1" spc="-11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5000" b="1" spc="-15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5000" b="1" spc="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5000" b="1" spc="33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5000" b="1" spc="26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5000" b="1" spc="31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5000" b="1" spc="-11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5000" b="1" spc="-17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5000" b="1" spc="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5000" b="1" spc="41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5000" b="1" spc="-75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000" b="1" spc="57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5000" b="1" spc="26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5000" b="1" spc="49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5000" b="1" spc="-75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000" b="1" spc="254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5000" b="1" spc="33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5000" b="1" spc="5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5000" b="1" spc="-15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5000" b="1" spc="33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5000" b="1" spc="-17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5000" b="1" spc="5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5000" b="1" spc="409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endParaRPr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131300" y="3161372"/>
            <a:ext cx="9062720" cy="53591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26084">
              <a:lnSpc>
                <a:spcPct val="115399"/>
              </a:lnSpc>
              <a:spcBef>
                <a:spcPts val="100"/>
              </a:spcBef>
            </a:pP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Incidence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response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refers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sz="2800" spc="-8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5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800" spc="-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8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-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8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 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automatically 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correlate </a:t>
            </a:r>
            <a:r>
              <a:rPr sz="28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sources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incidents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sz="2800" spc="-8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threaten</a:t>
            </a:r>
            <a:r>
              <a:rPr sz="2800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organization.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394335" indent="426084">
              <a:lnSpc>
                <a:spcPct val="115399"/>
              </a:lnSpc>
              <a:spcBef>
                <a:spcPts val="5"/>
              </a:spcBef>
            </a:pPr>
            <a:r>
              <a:rPr sz="28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sz="28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automatically completes 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routine, </a:t>
            </a:r>
            <a:r>
              <a:rPr sz="28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-2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sz="28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3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8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spc="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800" spc="-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sz="28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ff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800" spc="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 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effectiveness.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33020" indent="340995">
              <a:lnSpc>
                <a:spcPct val="115399"/>
              </a:lnSpc>
            </a:pPr>
            <a:r>
              <a:rPr sz="2800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8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8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8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8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-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800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8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 </a:t>
            </a:r>
            <a:r>
              <a:rPr sz="28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system </a:t>
            </a:r>
            <a:r>
              <a:rPr sz="28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capable </a:t>
            </a:r>
            <a:r>
              <a:rPr sz="28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sz="28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detecting, 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analyzing, </a:t>
            </a:r>
            <a:r>
              <a:rPr sz="28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responding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incidents</a:t>
            </a:r>
            <a:r>
              <a:rPr sz="28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8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real-time.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42" y="-38100"/>
            <a:ext cx="18287365" cy="10286365"/>
            <a:chOff x="1142" y="643"/>
            <a:chExt cx="18287365" cy="102863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42" y="643"/>
              <a:ext cx="18286856" cy="28096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2" y="2782281"/>
              <a:ext cx="8677274" cy="7504718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504812" y="971613"/>
            <a:ext cx="597789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1" spc="254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5000" b="1" spc="33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5000" b="1" spc="5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5000" b="1" spc="-15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5000" b="1" spc="33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5000" b="1" spc="-17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5000" b="1" spc="5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5000" b="1" spc="409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sz="5000" b="1" spc="-75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000" b="1" spc="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5000" b="1" spc="-5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z="5000" b="1" spc="-75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000" b="1" spc="-75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000" b="1" spc="685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sz="5000" b="1" spc="575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5000" b="1" spc="-32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sz="5000" b="1" spc="26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5000" b="1" spc="405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0069702" y="6293161"/>
            <a:ext cx="85725" cy="1946910"/>
            <a:chOff x="10069702" y="6293161"/>
            <a:chExt cx="85725" cy="1946910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069702" y="6293161"/>
              <a:ext cx="85449" cy="8544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069702" y="7223612"/>
              <a:ext cx="85449" cy="8544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069702" y="8154062"/>
              <a:ext cx="85449" cy="85449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9131300" y="2745093"/>
            <a:ext cx="8588375" cy="70040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354965" indent="508000">
              <a:lnSpc>
                <a:spcPct val="115199"/>
              </a:lnSpc>
              <a:spcBef>
                <a:spcPts val="95"/>
              </a:spcBef>
            </a:pPr>
            <a:r>
              <a:rPr sz="2650" spc="110" dirty="0">
                <a:latin typeface="Times New Roman"/>
                <a:cs typeface="Times New Roman"/>
              </a:rPr>
              <a:t>Wazuh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-15" dirty="0">
                <a:latin typeface="Times New Roman"/>
                <a:cs typeface="Times New Roman"/>
              </a:rPr>
              <a:t>is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150" dirty="0">
                <a:latin typeface="Times New Roman"/>
                <a:cs typeface="Times New Roman"/>
              </a:rPr>
              <a:t>an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70" dirty="0">
                <a:latin typeface="Times New Roman"/>
                <a:cs typeface="Times New Roman"/>
              </a:rPr>
              <a:t>Open-source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45" dirty="0">
                <a:latin typeface="Times New Roman"/>
                <a:cs typeface="Times New Roman"/>
              </a:rPr>
              <a:t>security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105" dirty="0">
                <a:latin typeface="Times New Roman"/>
                <a:cs typeface="Times New Roman"/>
              </a:rPr>
              <a:t>platform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95" dirty="0">
                <a:latin typeface="Times New Roman"/>
                <a:cs typeface="Times New Roman"/>
              </a:rPr>
              <a:t>for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120" dirty="0">
                <a:latin typeface="Times New Roman"/>
                <a:cs typeface="Times New Roman"/>
              </a:rPr>
              <a:t>threat </a:t>
            </a:r>
            <a:r>
              <a:rPr sz="2650" spc="-645" dirty="0">
                <a:latin typeface="Times New Roman"/>
                <a:cs typeface="Times New Roman"/>
              </a:rPr>
              <a:t> </a:t>
            </a:r>
            <a:r>
              <a:rPr sz="2650" spc="70" dirty="0">
                <a:latin typeface="Times New Roman"/>
                <a:cs typeface="Times New Roman"/>
              </a:rPr>
              <a:t>detection,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90" dirty="0">
                <a:latin typeface="Times New Roman"/>
                <a:cs typeface="Times New Roman"/>
              </a:rPr>
              <a:t>monitoring,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145" dirty="0">
                <a:latin typeface="Times New Roman"/>
                <a:cs typeface="Times New Roman"/>
              </a:rPr>
              <a:t>and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60" dirty="0">
                <a:latin typeface="Times New Roman"/>
                <a:cs typeface="Times New Roman"/>
              </a:rPr>
              <a:t>incident</a:t>
            </a:r>
            <a:r>
              <a:rPr sz="2650" spc="5" dirty="0">
                <a:latin typeface="Times New Roman"/>
                <a:cs typeface="Times New Roman"/>
              </a:rPr>
              <a:t> </a:t>
            </a:r>
            <a:r>
              <a:rPr sz="2650" spc="60" dirty="0">
                <a:latin typeface="Times New Roman"/>
                <a:cs typeface="Times New Roman"/>
              </a:rPr>
              <a:t>response.</a:t>
            </a:r>
            <a:endParaRPr sz="2650" dirty="0">
              <a:latin typeface="Times New Roman"/>
              <a:cs typeface="Times New Roman"/>
            </a:endParaRPr>
          </a:p>
          <a:p>
            <a:pPr marL="12700" marR="608330" indent="508000">
              <a:lnSpc>
                <a:spcPct val="115199"/>
              </a:lnSpc>
            </a:pPr>
            <a:r>
              <a:rPr sz="2650" spc="145" dirty="0">
                <a:latin typeface="Times New Roman"/>
                <a:cs typeface="Times New Roman"/>
              </a:rPr>
              <a:t>It </a:t>
            </a:r>
            <a:r>
              <a:rPr sz="2650" spc="45" dirty="0">
                <a:latin typeface="Times New Roman"/>
                <a:cs typeface="Times New Roman"/>
              </a:rPr>
              <a:t>includes </a:t>
            </a:r>
            <a:r>
              <a:rPr sz="2650" spc="65" dirty="0">
                <a:latin typeface="Times New Roman"/>
                <a:cs typeface="Times New Roman"/>
              </a:rPr>
              <a:t>features </a:t>
            </a:r>
            <a:r>
              <a:rPr sz="2650" spc="20" dirty="0">
                <a:latin typeface="Times New Roman"/>
                <a:cs typeface="Times New Roman"/>
              </a:rPr>
              <a:t>like </a:t>
            </a:r>
            <a:r>
              <a:rPr sz="2650" spc="40" dirty="0">
                <a:latin typeface="Times New Roman"/>
                <a:cs typeface="Times New Roman"/>
              </a:rPr>
              <a:t>log </a:t>
            </a:r>
            <a:r>
              <a:rPr sz="2650" spc="50" dirty="0">
                <a:latin typeface="Times New Roman"/>
                <a:cs typeface="Times New Roman"/>
              </a:rPr>
              <a:t>analysis, </a:t>
            </a:r>
            <a:r>
              <a:rPr sz="2650" spc="-15" dirty="0">
                <a:latin typeface="Times New Roman"/>
                <a:cs typeface="Times New Roman"/>
              </a:rPr>
              <a:t>file </a:t>
            </a:r>
            <a:r>
              <a:rPr sz="2650" spc="55" dirty="0">
                <a:latin typeface="Times New Roman"/>
                <a:cs typeface="Times New Roman"/>
              </a:rPr>
              <a:t>integrity </a:t>
            </a:r>
            <a:r>
              <a:rPr sz="2650" spc="60" dirty="0">
                <a:latin typeface="Times New Roman"/>
                <a:cs typeface="Times New Roman"/>
              </a:rPr>
              <a:t> </a:t>
            </a:r>
            <a:r>
              <a:rPr sz="2650" spc="95" dirty="0">
                <a:latin typeface="Times New Roman"/>
                <a:cs typeface="Times New Roman"/>
              </a:rPr>
              <a:t>monitoring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130" dirty="0">
                <a:latin typeface="Times New Roman"/>
                <a:cs typeface="Times New Roman"/>
              </a:rPr>
              <a:t>(FIM),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60" dirty="0">
                <a:latin typeface="Times New Roman"/>
                <a:cs typeface="Times New Roman"/>
              </a:rPr>
              <a:t>vulnerability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70" dirty="0">
                <a:latin typeface="Times New Roman"/>
                <a:cs typeface="Times New Roman"/>
              </a:rPr>
              <a:t>detection,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145" dirty="0">
                <a:latin typeface="Times New Roman"/>
                <a:cs typeface="Times New Roman"/>
              </a:rPr>
              <a:t>and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45" dirty="0">
                <a:latin typeface="Times New Roman"/>
                <a:cs typeface="Times New Roman"/>
              </a:rPr>
              <a:t>security </a:t>
            </a:r>
            <a:r>
              <a:rPr sz="2650" spc="-645" dirty="0">
                <a:latin typeface="Times New Roman"/>
                <a:cs typeface="Times New Roman"/>
              </a:rPr>
              <a:t> </a:t>
            </a:r>
            <a:r>
              <a:rPr sz="2650" spc="55" dirty="0">
                <a:latin typeface="Times New Roman"/>
                <a:cs typeface="Times New Roman"/>
              </a:rPr>
              <a:t>analytics.</a:t>
            </a:r>
            <a:endParaRPr sz="2650" dirty="0">
              <a:latin typeface="Times New Roman"/>
              <a:cs typeface="Times New Roman"/>
            </a:endParaRPr>
          </a:p>
          <a:p>
            <a:pPr marL="12700" marR="335915" indent="338455">
              <a:lnSpc>
                <a:spcPct val="115199"/>
              </a:lnSpc>
            </a:pPr>
            <a:r>
              <a:rPr sz="2650" spc="95" dirty="0">
                <a:latin typeface="Times New Roman"/>
                <a:cs typeface="Times New Roman"/>
              </a:rPr>
              <a:t>The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90" dirty="0">
                <a:latin typeface="Times New Roman"/>
                <a:cs typeface="Times New Roman"/>
              </a:rPr>
              <a:t>Key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110" dirty="0">
                <a:latin typeface="Times New Roman"/>
                <a:cs typeface="Times New Roman"/>
              </a:rPr>
              <a:t>Components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70" dirty="0">
                <a:latin typeface="Times New Roman"/>
                <a:cs typeface="Times New Roman"/>
              </a:rPr>
              <a:t>of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95" dirty="0">
                <a:latin typeface="Times New Roman"/>
                <a:cs typeface="Times New Roman"/>
              </a:rPr>
              <a:t>The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110" dirty="0">
                <a:latin typeface="Times New Roman"/>
                <a:cs typeface="Times New Roman"/>
              </a:rPr>
              <a:t>Wazuh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70" dirty="0">
                <a:latin typeface="Times New Roman"/>
                <a:cs typeface="Times New Roman"/>
              </a:rPr>
              <a:t>Open-source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100" dirty="0">
                <a:latin typeface="Times New Roman"/>
                <a:cs typeface="Times New Roman"/>
              </a:rPr>
              <a:t>tool </a:t>
            </a:r>
            <a:r>
              <a:rPr sz="2650" spc="-645" dirty="0">
                <a:latin typeface="Times New Roman"/>
                <a:cs typeface="Times New Roman"/>
              </a:rPr>
              <a:t> </a:t>
            </a:r>
            <a:r>
              <a:rPr sz="2650" spc="65" dirty="0">
                <a:latin typeface="Times New Roman"/>
                <a:cs typeface="Times New Roman"/>
              </a:rPr>
              <a:t>are:</a:t>
            </a:r>
            <a:endParaRPr sz="2650" dirty="0">
              <a:latin typeface="Times New Roman"/>
              <a:cs typeface="Times New Roman"/>
            </a:endParaRPr>
          </a:p>
          <a:p>
            <a:pPr marL="1164590" marR="130175">
              <a:lnSpc>
                <a:spcPct val="115199"/>
              </a:lnSpc>
            </a:pPr>
            <a:r>
              <a:rPr sz="2650" b="1" spc="-65" dirty="0">
                <a:latin typeface="Times New Roman"/>
                <a:cs typeface="Times New Roman"/>
              </a:rPr>
              <a:t>Wazuh</a:t>
            </a:r>
            <a:r>
              <a:rPr sz="2650" b="1" dirty="0">
                <a:latin typeface="Times New Roman"/>
                <a:cs typeface="Times New Roman"/>
              </a:rPr>
              <a:t> </a:t>
            </a:r>
            <a:r>
              <a:rPr sz="2650" b="1" spc="-55" dirty="0">
                <a:latin typeface="Times New Roman"/>
                <a:cs typeface="Times New Roman"/>
              </a:rPr>
              <a:t>Agent:</a:t>
            </a:r>
            <a:r>
              <a:rPr sz="2650" b="1" dirty="0">
                <a:latin typeface="Times New Roman"/>
                <a:cs typeface="Times New Roman"/>
              </a:rPr>
              <a:t> </a:t>
            </a:r>
            <a:r>
              <a:rPr sz="2650" spc="70" dirty="0">
                <a:latin typeface="Times New Roman"/>
                <a:cs typeface="Times New Roman"/>
              </a:rPr>
              <a:t>Installed</a:t>
            </a:r>
            <a:r>
              <a:rPr sz="2650" spc="5" dirty="0">
                <a:latin typeface="Times New Roman"/>
                <a:cs typeface="Times New Roman"/>
              </a:rPr>
              <a:t> </a:t>
            </a:r>
            <a:r>
              <a:rPr sz="2650" spc="140" dirty="0">
                <a:latin typeface="Times New Roman"/>
                <a:cs typeface="Times New Roman"/>
              </a:rPr>
              <a:t>on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105" dirty="0">
                <a:latin typeface="Times New Roman"/>
                <a:cs typeface="Times New Roman"/>
              </a:rPr>
              <a:t>monitored</a:t>
            </a:r>
            <a:r>
              <a:rPr sz="2650" spc="5" dirty="0">
                <a:latin typeface="Times New Roman"/>
                <a:cs typeface="Times New Roman"/>
              </a:rPr>
              <a:t> </a:t>
            </a:r>
            <a:r>
              <a:rPr sz="2650" spc="90" dirty="0">
                <a:latin typeface="Times New Roman"/>
                <a:cs typeface="Times New Roman"/>
              </a:rPr>
              <a:t>endpoints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145" dirty="0">
                <a:latin typeface="Times New Roman"/>
                <a:cs typeface="Times New Roman"/>
              </a:rPr>
              <a:t>to </a:t>
            </a:r>
            <a:r>
              <a:rPr sz="2650" spc="-645" dirty="0">
                <a:latin typeface="Times New Roman"/>
                <a:cs typeface="Times New Roman"/>
              </a:rPr>
              <a:t> </a:t>
            </a:r>
            <a:r>
              <a:rPr sz="2650" spc="30" dirty="0">
                <a:latin typeface="Times New Roman"/>
                <a:cs typeface="Times New Roman"/>
              </a:rPr>
              <a:t>collect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30" dirty="0">
                <a:latin typeface="Times New Roman"/>
                <a:cs typeface="Times New Roman"/>
              </a:rPr>
              <a:t>logs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145" dirty="0">
                <a:latin typeface="Times New Roman"/>
                <a:cs typeface="Times New Roman"/>
              </a:rPr>
              <a:t>and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130" dirty="0">
                <a:latin typeface="Times New Roman"/>
                <a:cs typeface="Times New Roman"/>
              </a:rPr>
              <a:t>data.</a:t>
            </a:r>
            <a:endParaRPr sz="2650" dirty="0">
              <a:latin typeface="Times New Roman"/>
              <a:cs typeface="Times New Roman"/>
            </a:endParaRPr>
          </a:p>
          <a:p>
            <a:pPr marL="1164590" marR="200025">
              <a:lnSpc>
                <a:spcPct val="115199"/>
              </a:lnSpc>
            </a:pPr>
            <a:r>
              <a:rPr sz="2650" b="1" spc="-65" dirty="0">
                <a:latin typeface="Times New Roman"/>
                <a:cs typeface="Times New Roman"/>
              </a:rPr>
              <a:t>Wazuh </a:t>
            </a:r>
            <a:r>
              <a:rPr sz="2650" b="1" spc="-45" dirty="0">
                <a:latin typeface="Times New Roman"/>
                <a:cs typeface="Times New Roman"/>
              </a:rPr>
              <a:t>Manager: </a:t>
            </a:r>
            <a:r>
              <a:rPr sz="2650" spc="35" dirty="0">
                <a:latin typeface="Times New Roman"/>
                <a:cs typeface="Times New Roman"/>
              </a:rPr>
              <a:t>Processes </a:t>
            </a:r>
            <a:r>
              <a:rPr sz="2650" spc="130" dirty="0">
                <a:latin typeface="Times New Roman"/>
                <a:cs typeface="Times New Roman"/>
              </a:rPr>
              <a:t>data, </a:t>
            </a:r>
            <a:r>
              <a:rPr sz="2650" spc="50" dirty="0">
                <a:latin typeface="Times New Roman"/>
                <a:cs typeface="Times New Roman"/>
              </a:rPr>
              <a:t>applies </a:t>
            </a:r>
            <a:r>
              <a:rPr sz="2650" spc="70" dirty="0">
                <a:latin typeface="Times New Roman"/>
                <a:cs typeface="Times New Roman"/>
              </a:rPr>
              <a:t>detection </a:t>
            </a:r>
            <a:r>
              <a:rPr sz="2650" spc="-650" dirty="0">
                <a:latin typeface="Times New Roman"/>
                <a:cs typeface="Times New Roman"/>
              </a:rPr>
              <a:t> </a:t>
            </a:r>
            <a:r>
              <a:rPr sz="2650" spc="50" dirty="0">
                <a:latin typeface="Times New Roman"/>
                <a:cs typeface="Times New Roman"/>
              </a:rPr>
              <a:t>rules,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145" dirty="0">
                <a:latin typeface="Times New Roman"/>
                <a:cs typeface="Times New Roman"/>
              </a:rPr>
              <a:t>and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60" dirty="0">
                <a:latin typeface="Times New Roman"/>
                <a:cs typeface="Times New Roman"/>
              </a:rPr>
              <a:t>generates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65" dirty="0">
                <a:latin typeface="Times New Roman"/>
                <a:cs typeface="Times New Roman"/>
              </a:rPr>
              <a:t>alerts.</a:t>
            </a:r>
            <a:endParaRPr sz="2650" dirty="0">
              <a:latin typeface="Times New Roman"/>
              <a:cs typeface="Times New Roman"/>
            </a:endParaRPr>
          </a:p>
          <a:p>
            <a:pPr marL="1164590" marR="492759">
              <a:lnSpc>
                <a:spcPct val="115199"/>
              </a:lnSpc>
            </a:pPr>
            <a:r>
              <a:rPr sz="2650" b="1" spc="-65" dirty="0">
                <a:latin typeface="Times New Roman"/>
                <a:cs typeface="Times New Roman"/>
              </a:rPr>
              <a:t>Wazuh Dashboard: </a:t>
            </a:r>
            <a:r>
              <a:rPr sz="2650" spc="85" dirty="0">
                <a:latin typeface="Times New Roman"/>
                <a:cs typeface="Times New Roman"/>
              </a:rPr>
              <a:t>Web </a:t>
            </a:r>
            <a:r>
              <a:rPr sz="2650" spc="55" dirty="0">
                <a:latin typeface="Times New Roman"/>
                <a:cs typeface="Times New Roman"/>
              </a:rPr>
              <a:t>interface </a:t>
            </a:r>
            <a:r>
              <a:rPr sz="2650" spc="95" dirty="0">
                <a:latin typeface="Times New Roman"/>
                <a:cs typeface="Times New Roman"/>
              </a:rPr>
              <a:t>for </a:t>
            </a:r>
            <a:r>
              <a:rPr sz="2650" spc="30" dirty="0">
                <a:latin typeface="Times New Roman"/>
                <a:cs typeface="Times New Roman"/>
              </a:rPr>
              <a:t>visualizing </a:t>
            </a:r>
            <a:r>
              <a:rPr sz="2650" spc="-650" dirty="0">
                <a:latin typeface="Times New Roman"/>
                <a:cs typeface="Times New Roman"/>
              </a:rPr>
              <a:t> </a:t>
            </a:r>
            <a:r>
              <a:rPr sz="2650" spc="65" dirty="0">
                <a:latin typeface="Times New Roman"/>
                <a:cs typeface="Times New Roman"/>
              </a:rPr>
              <a:t>alerts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145" dirty="0">
                <a:latin typeface="Times New Roman"/>
                <a:cs typeface="Times New Roman"/>
              </a:rPr>
              <a:t>and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85" dirty="0">
                <a:latin typeface="Times New Roman"/>
                <a:cs typeface="Times New Roman"/>
              </a:rPr>
              <a:t>managing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75" dirty="0">
                <a:latin typeface="Times New Roman"/>
                <a:cs typeface="Times New Roman"/>
              </a:rPr>
              <a:t>configurations.</a:t>
            </a:r>
            <a:endParaRPr sz="2650" dirty="0">
              <a:latin typeface="Times New Roman"/>
              <a:cs typeface="Times New Roman"/>
            </a:endParaRPr>
          </a:p>
          <a:p>
            <a:pPr marL="12700" marR="5080">
              <a:lnSpc>
                <a:spcPct val="115199"/>
              </a:lnSpc>
            </a:pPr>
            <a:r>
              <a:rPr sz="2650" spc="145" dirty="0">
                <a:latin typeface="Times New Roman"/>
                <a:cs typeface="Times New Roman"/>
              </a:rPr>
              <a:t>It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80" dirty="0">
                <a:latin typeface="Times New Roman"/>
                <a:cs typeface="Times New Roman"/>
              </a:rPr>
              <a:t>works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65" dirty="0">
                <a:latin typeface="Times New Roman"/>
                <a:cs typeface="Times New Roman"/>
              </a:rPr>
              <a:t>with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b="1" spc="-30" dirty="0">
                <a:latin typeface="Times New Roman"/>
                <a:cs typeface="Times New Roman"/>
              </a:rPr>
              <a:t>Elasticsearch</a:t>
            </a:r>
            <a:r>
              <a:rPr sz="2650" b="1" dirty="0">
                <a:latin typeface="Times New Roman"/>
                <a:cs typeface="Times New Roman"/>
              </a:rPr>
              <a:t> </a:t>
            </a:r>
            <a:r>
              <a:rPr sz="2650" spc="145" dirty="0">
                <a:latin typeface="Times New Roman"/>
                <a:cs typeface="Times New Roman"/>
              </a:rPr>
              <a:t>and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b="1" spc="-75" dirty="0">
                <a:latin typeface="Times New Roman"/>
                <a:cs typeface="Times New Roman"/>
              </a:rPr>
              <a:t>Kibana</a:t>
            </a:r>
            <a:r>
              <a:rPr sz="2650" b="1" dirty="0">
                <a:latin typeface="Times New Roman"/>
                <a:cs typeface="Times New Roman"/>
              </a:rPr>
              <a:t> </a:t>
            </a:r>
            <a:r>
              <a:rPr sz="2650" spc="95" dirty="0">
                <a:latin typeface="Times New Roman"/>
                <a:cs typeface="Times New Roman"/>
              </a:rPr>
              <a:t>for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85" dirty="0">
                <a:latin typeface="Times New Roman"/>
                <a:cs typeface="Times New Roman"/>
              </a:rPr>
              <a:t>enhanced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65" dirty="0">
                <a:latin typeface="Times New Roman"/>
                <a:cs typeface="Times New Roman"/>
              </a:rPr>
              <a:t>search </a:t>
            </a:r>
            <a:r>
              <a:rPr sz="2650" spc="-650" dirty="0">
                <a:latin typeface="Times New Roman"/>
                <a:cs typeface="Times New Roman"/>
              </a:rPr>
              <a:t> </a:t>
            </a:r>
            <a:r>
              <a:rPr sz="2650" spc="145" dirty="0">
                <a:latin typeface="Times New Roman"/>
                <a:cs typeface="Times New Roman"/>
              </a:rPr>
              <a:t>and</a:t>
            </a:r>
            <a:r>
              <a:rPr sz="2650" spc="-5" dirty="0">
                <a:latin typeface="Times New Roman"/>
                <a:cs typeface="Times New Roman"/>
              </a:rPr>
              <a:t> </a:t>
            </a:r>
            <a:r>
              <a:rPr sz="2650" spc="145" dirty="0">
                <a:latin typeface="Times New Roman"/>
                <a:cs typeface="Times New Roman"/>
              </a:rPr>
              <a:t>data</a:t>
            </a:r>
            <a:r>
              <a:rPr sz="2650" dirty="0">
                <a:latin typeface="Times New Roman"/>
                <a:cs typeface="Times New Roman"/>
              </a:rPr>
              <a:t> </a:t>
            </a:r>
            <a:r>
              <a:rPr sz="2650" spc="60" dirty="0">
                <a:latin typeface="Times New Roman"/>
                <a:cs typeface="Times New Roman"/>
              </a:rPr>
              <a:t>visualization.</a:t>
            </a:r>
            <a:endParaRPr sz="265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1740" y="4651939"/>
            <a:ext cx="3937000" cy="1539875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265"/>
              </a:spcBef>
            </a:pPr>
            <a:r>
              <a:rPr lang="en-US" sz="5000" b="1" spc="350" dirty="0" err="1">
                <a:solidFill>
                  <a:srgbClr val="FFFFFF"/>
                </a:solidFill>
                <a:latin typeface="Trebuchet MS"/>
                <a:cs typeface="Trebuchet MS"/>
              </a:rPr>
              <a:t>Wazuh</a:t>
            </a:r>
            <a:r>
              <a:rPr sz="5000" b="1" spc="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3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5000" b="1" spc="-15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5000" b="1" spc="3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5000" b="1" spc="25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5000" b="1" spc="-17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5000" b="1" spc="-1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500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5000" b="1" spc="3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5000" b="1" spc="-1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5000" b="1" spc="-15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5000" b="1" spc="204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endParaRPr sz="5000" dirty="0">
              <a:latin typeface="Trebuchet MS"/>
              <a:cs typeface="Trebuchet M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72200" y="0"/>
            <a:ext cx="11782424" cy="6376901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01328" y="7084630"/>
            <a:ext cx="95250" cy="9524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34641" y="6803629"/>
            <a:ext cx="7303134" cy="1854200"/>
          </a:xfrm>
          <a:prstGeom prst="rect">
            <a:avLst/>
          </a:prstGeom>
        </p:spPr>
        <p:txBody>
          <a:bodyPr vert="horz" wrap="square" lIns="0" tIns="1651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0"/>
              </a:spcBef>
            </a:pPr>
            <a:r>
              <a:rPr sz="2000" b="1" spc="170" dirty="0">
                <a:latin typeface="Trebuchet MS"/>
                <a:cs typeface="Trebuchet MS"/>
              </a:rPr>
              <a:t>Wazuh</a:t>
            </a:r>
            <a:r>
              <a:rPr sz="2000" b="1" spc="-180" dirty="0">
                <a:latin typeface="Trebuchet MS"/>
                <a:cs typeface="Trebuchet MS"/>
              </a:rPr>
              <a:t> </a:t>
            </a:r>
            <a:r>
              <a:rPr sz="2000" b="1" spc="175" dirty="0">
                <a:latin typeface="Trebuchet MS"/>
                <a:cs typeface="Trebuchet MS"/>
              </a:rPr>
              <a:t>Agents</a:t>
            </a:r>
            <a:r>
              <a:rPr sz="2000" b="1" spc="-80" dirty="0">
                <a:latin typeface="Trebuchet MS"/>
                <a:cs typeface="Trebuchet MS"/>
              </a:rPr>
              <a:t> </a:t>
            </a:r>
            <a:r>
              <a:rPr sz="2000" spc="200" dirty="0">
                <a:latin typeface="Trebuchet MS"/>
                <a:cs typeface="Trebuchet MS"/>
              </a:rPr>
              <a:t>on</a:t>
            </a:r>
            <a:r>
              <a:rPr sz="2000" spc="-85" dirty="0">
                <a:latin typeface="Trebuchet MS"/>
                <a:cs typeface="Trebuchet MS"/>
              </a:rPr>
              <a:t> </a:t>
            </a:r>
            <a:r>
              <a:rPr sz="2000" spc="150" dirty="0">
                <a:latin typeface="Trebuchet MS"/>
                <a:cs typeface="Trebuchet MS"/>
              </a:rPr>
              <a:t>endpoints</a:t>
            </a:r>
            <a:r>
              <a:rPr sz="2000" spc="-80" dirty="0">
                <a:latin typeface="Trebuchet MS"/>
                <a:cs typeface="Trebuchet MS"/>
              </a:rPr>
              <a:t> </a:t>
            </a:r>
            <a:r>
              <a:rPr sz="2000" spc="-15" dirty="0">
                <a:latin typeface="Trebuchet MS"/>
                <a:cs typeface="Trebuchet MS"/>
              </a:rPr>
              <a:t>(e.g.,</a:t>
            </a:r>
            <a:r>
              <a:rPr sz="2000" spc="-85" dirty="0">
                <a:latin typeface="Trebuchet MS"/>
                <a:cs typeface="Trebuchet MS"/>
              </a:rPr>
              <a:t> </a:t>
            </a:r>
            <a:r>
              <a:rPr sz="2000" spc="75" dirty="0">
                <a:latin typeface="Trebuchet MS"/>
                <a:cs typeface="Trebuchet MS"/>
              </a:rPr>
              <a:t>servers,</a:t>
            </a:r>
            <a:r>
              <a:rPr sz="2000" spc="-80" dirty="0">
                <a:latin typeface="Trebuchet MS"/>
                <a:cs typeface="Trebuchet MS"/>
              </a:rPr>
              <a:t> </a:t>
            </a:r>
            <a:r>
              <a:rPr sz="2000" spc="105" dirty="0">
                <a:latin typeface="Trebuchet MS"/>
                <a:cs typeface="Trebuchet MS"/>
              </a:rPr>
              <a:t>workstations).</a:t>
            </a:r>
            <a:endParaRPr sz="20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2000" b="1" spc="330" dirty="0">
                <a:latin typeface="Trebuchet MS"/>
                <a:cs typeface="Trebuchet MS"/>
              </a:rPr>
              <a:t>W</a:t>
            </a:r>
            <a:r>
              <a:rPr sz="2000" b="1" spc="285" dirty="0">
                <a:latin typeface="Trebuchet MS"/>
                <a:cs typeface="Trebuchet MS"/>
              </a:rPr>
              <a:t>a</a:t>
            </a:r>
            <a:r>
              <a:rPr sz="2000" b="1" spc="-70" dirty="0">
                <a:latin typeface="Trebuchet MS"/>
                <a:cs typeface="Trebuchet MS"/>
              </a:rPr>
              <a:t>z</a:t>
            </a:r>
            <a:r>
              <a:rPr sz="2000" b="1" spc="160" dirty="0">
                <a:latin typeface="Trebuchet MS"/>
                <a:cs typeface="Trebuchet MS"/>
              </a:rPr>
              <a:t>uh</a:t>
            </a:r>
            <a:r>
              <a:rPr sz="2000" b="1" spc="-180" dirty="0">
                <a:latin typeface="Trebuchet MS"/>
                <a:cs typeface="Trebuchet MS"/>
              </a:rPr>
              <a:t> </a:t>
            </a:r>
            <a:r>
              <a:rPr sz="2000" b="1" spc="340" dirty="0">
                <a:latin typeface="Trebuchet MS"/>
                <a:cs typeface="Trebuchet MS"/>
              </a:rPr>
              <a:t>M</a:t>
            </a:r>
            <a:r>
              <a:rPr sz="2000" b="1" spc="285" dirty="0">
                <a:latin typeface="Trebuchet MS"/>
                <a:cs typeface="Trebuchet MS"/>
              </a:rPr>
              <a:t>a</a:t>
            </a:r>
            <a:r>
              <a:rPr sz="2000" b="1" spc="160" dirty="0">
                <a:latin typeface="Trebuchet MS"/>
                <a:cs typeface="Trebuchet MS"/>
              </a:rPr>
              <a:t>n</a:t>
            </a:r>
            <a:r>
              <a:rPr sz="2000" b="1" spc="285" dirty="0">
                <a:latin typeface="Trebuchet MS"/>
                <a:cs typeface="Trebuchet MS"/>
              </a:rPr>
              <a:t>a</a:t>
            </a:r>
            <a:r>
              <a:rPr sz="2000" b="1" spc="345" dirty="0">
                <a:latin typeface="Trebuchet MS"/>
                <a:cs typeface="Trebuchet MS"/>
              </a:rPr>
              <a:t>g</a:t>
            </a:r>
            <a:r>
              <a:rPr sz="2000" b="1" spc="75" dirty="0">
                <a:latin typeface="Trebuchet MS"/>
                <a:cs typeface="Trebuchet MS"/>
              </a:rPr>
              <a:t>e</a:t>
            </a:r>
            <a:r>
              <a:rPr sz="2000" b="1" dirty="0">
                <a:latin typeface="Trebuchet MS"/>
                <a:cs typeface="Trebuchet MS"/>
              </a:rPr>
              <a:t>r</a:t>
            </a:r>
            <a:r>
              <a:rPr sz="2000" b="1" spc="-85" dirty="0">
                <a:latin typeface="Trebuchet MS"/>
                <a:cs typeface="Trebuchet MS"/>
              </a:rPr>
              <a:t> </a:t>
            </a:r>
            <a:r>
              <a:rPr sz="2000" spc="-85" dirty="0">
                <a:latin typeface="Trebuchet MS"/>
                <a:cs typeface="Trebuchet MS"/>
              </a:rPr>
              <a:t>f</a:t>
            </a:r>
            <a:r>
              <a:rPr sz="2000" spc="195" dirty="0">
                <a:latin typeface="Trebuchet MS"/>
                <a:cs typeface="Trebuchet MS"/>
              </a:rPr>
              <a:t>o</a:t>
            </a:r>
            <a:r>
              <a:rPr sz="2000" spc="-10" dirty="0">
                <a:latin typeface="Trebuchet MS"/>
                <a:cs typeface="Trebuchet MS"/>
              </a:rPr>
              <a:t>r</a:t>
            </a:r>
            <a:r>
              <a:rPr sz="2000" spc="-85" dirty="0">
                <a:latin typeface="Trebuchet MS"/>
                <a:cs typeface="Trebuchet MS"/>
              </a:rPr>
              <a:t> </a:t>
            </a:r>
            <a:r>
              <a:rPr sz="2000" spc="235" dirty="0">
                <a:latin typeface="Trebuchet MS"/>
                <a:cs typeface="Trebuchet MS"/>
              </a:rPr>
              <a:t>d</a:t>
            </a:r>
            <a:r>
              <a:rPr sz="2000" spc="300" dirty="0">
                <a:latin typeface="Trebuchet MS"/>
                <a:cs typeface="Trebuchet MS"/>
              </a:rPr>
              <a:t>a</a:t>
            </a:r>
            <a:r>
              <a:rPr sz="2000" spc="-55" dirty="0">
                <a:latin typeface="Trebuchet MS"/>
                <a:cs typeface="Trebuchet MS"/>
              </a:rPr>
              <a:t>t</a:t>
            </a:r>
            <a:r>
              <a:rPr sz="2000" spc="305" dirty="0">
                <a:latin typeface="Trebuchet MS"/>
                <a:cs typeface="Trebuchet MS"/>
              </a:rPr>
              <a:t>a</a:t>
            </a:r>
            <a:r>
              <a:rPr sz="2000" spc="-85" dirty="0">
                <a:latin typeface="Trebuchet MS"/>
                <a:cs typeface="Trebuchet MS"/>
              </a:rPr>
              <a:t> </a:t>
            </a:r>
            <a:r>
              <a:rPr sz="2000" spc="235" dirty="0">
                <a:latin typeface="Trebuchet MS"/>
                <a:cs typeface="Trebuchet MS"/>
              </a:rPr>
              <a:t>p</a:t>
            </a:r>
            <a:r>
              <a:rPr sz="2000" spc="-15" dirty="0">
                <a:latin typeface="Trebuchet MS"/>
                <a:cs typeface="Trebuchet MS"/>
              </a:rPr>
              <a:t>r</a:t>
            </a:r>
            <a:r>
              <a:rPr sz="2000" spc="195" dirty="0">
                <a:latin typeface="Trebuchet MS"/>
                <a:cs typeface="Trebuchet MS"/>
              </a:rPr>
              <a:t>o</a:t>
            </a:r>
            <a:r>
              <a:rPr sz="2000" spc="200" dirty="0">
                <a:latin typeface="Trebuchet MS"/>
                <a:cs typeface="Trebuchet MS"/>
              </a:rPr>
              <a:t>c</a:t>
            </a:r>
            <a:r>
              <a:rPr sz="2000" spc="135" dirty="0">
                <a:latin typeface="Trebuchet MS"/>
                <a:cs typeface="Trebuchet MS"/>
              </a:rPr>
              <a:t>e</a:t>
            </a:r>
            <a:r>
              <a:rPr sz="2000" spc="250" dirty="0">
                <a:latin typeface="Trebuchet MS"/>
                <a:cs typeface="Trebuchet MS"/>
              </a:rPr>
              <a:t>ss</a:t>
            </a:r>
            <a:r>
              <a:rPr sz="2000" spc="-50" dirty="0">
                <a:latin typeface="Trebuchet MS"/>
                <a:cs typeface="Trebuchet MS"/>
              </a:rPr>
              <a:t>i</a:t>
            </a:r>
            <a:r>
              <a:rPr sz="2000" spc="200" dirty="0">
                <a:latin typeface="Trebuchet MS"/>
                <a:cs typeface="Trebuchet MS"/>
              </a:rPr>
              <a:t>n</a:t>
            </a:r>
            <a:r>
              <a:rPr sz="2000" spc="345" dirty="0">
                <a:latin typeface="Trebuchet MS"/>
                <a:cs typeface="Trebuchet MS"/>
              </a:rPr>
              <a:t>g</a:t>
            </a:r>
            <a:r>
              <a:rPr sz="2000" spc="-254" dirty="0">
                <a:latin typeface="Trebuchet MS"/>
                <a:cs typeface="Trebuchet MS"/>
              </a:rPr>
              <a:t>.</a:t>
            </a:r>
            <a:endParaRPr sz="20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2000" b="1" spc="120" dirty="0">
                <a:latin typeface="Trebuchet MS"/>
                <a:cs typeface="Trebuchet MS"/>
              </a:rPr>
              <a:t>Elasticsearch</a:t>
            </a:r>
            <a:r>
              <a:rPr sz="2000" b="1" spc="-90" dirty="0">
                <a:latin typeface="Trebuchet MS"/>
                <a:cs typeface="Trebuchet MS"/>
              </a:rPr>
              <a:t> </a:t>
            </a:r>
            <a:r>
              <a:rPr sz="2000" spc="35" dirty="0">
                <a:latin typeface="Trebuchet MS"/>
                <a:cs typeface="Trebuchet MS"/>
              </a:rPr>
              <a:t>for</a:t>
            </a:r>
            <a:r>
              <a:rPr sz="2000" spc="-85" dirty="0">
                <a:latin typeface="Trebuchet MS"/>
                <a:cs typeface="Trebuchet MS"/>
              </a:rPr>
              <a:t> </a:t>
            </a:r>
            <a:r>
              <a:rPr sz="2000" spc="125" dirty="0">
                <a:latin typeface="Trebuchet MS"/>
                <a:cs typeface="Trebuchet MS"/>
              </a:rPr>
              <a:t>storing</a:t>
            </a:r>
            <a:r>
              <a:rPr sz="2000" spc="-85" dirty="0">
                <a:latin typeface="Trebuchet MS"/>
                <a:cs typeface="Trebuchet MS"/>
              </a:rPr>
              <a:t> </a:t>
            </a:r>
            <a:r>
              <a:rPr sz="2000" spc="114" dirty="0">
                <a:latin typeface="Trebuchet MS"/>
                <a:cs typeface="Trebuchet MS"/>
              </a:rPr>
              <a:t>event</a:t>
            </a:r>
            <a:r>
              <a:rPr sz="2000" spc="-90" dirty="0">
                <a:latin typeface="Trebuchet MS"/>
                <a:cs typeface="Trebuchet MS"/>
              </a:rPr>
              <a:t> </a:t>
            </a:r>
            <a:r>
              <a:rPr sz="2000" spc="105" dirty="0">
                <a:latin typeface="Trebuchet MS"/>
                <a:cs typeface="Trebuchet MS"/>
              </a:rPr>
              <a:t>data.</a:t>
            </a:r>
            <a:endParaRPr sz="20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2000" b="1" spc="175" dirty="0">
                <a:latin typeface="Trebuchet MS"/>
                <a:cs typeface="Trebuchet MS"/>
              </a:rPr>
              <a:t>Kibana</a:t>
            </a:r>
            <a:r>
              <a:rPr sz="2000" b="1" spc="-180" dirty="0">
                <a:latin typeface="Trebuchet MS"/>
                <a:cs typeface="Trebuchet MS"/>
              </a:rPr>
              <a:t> </a:t>
            </a:r>
            <a:r>
              <a:rPr sz="2000" b="1" spc="185" dirty="0">
                <a:latin typeface="Trebuchet MS"/>
                <a:cs typeface="Trebuchet MS"/>
              </a:rPr>
              <a:t>Dashboard</a:t>
            </a:r>
            <a:r>
              <a:rPr sz="2000" b="1" spc="-80" dirty="0">
                <a:latin typeface="Trebuchet MS"/>
                <a:cs typeface="Trebuchet MS"/>
              </a:rPr>
              <a:t> </a:t>
            </a:r>
            <a:r>
              <a:rPr sz="2000" spc="35" dirty="0">
                <a:latin typeface="Trebuchet MS"/>
                <a:cs typeface="Trebuchet MS"/>
              </a:rPr>
              <a:t>for</a:t>
            </a:r>
            <a:r>
              <a:rPr sz="2000" spc="-85" dirty="0">
                <a:latin typeface="Trebuchet MS"/>
                <a:cs typeface="Trebuchet MS"/>
              </a:rPr>
              <a:t> </a:t>
            </a:r>
            <a:r>
              <a:rPr sz="2000" spc="110" dirty="0">
                <a:latin typeface="Trebuchet MS"/>
                <a:cs typeface="Trebuchet MS"/>
              </a:rPr>
              <a:t>visualizing</a:t>
            </a:r>
            <a:r>
              <a:rPr sz="2000" spc="-80" dirty="0">
                <a:latin typeface="Trebuchet MS"/>
                <a:cs typeface="Trebuchet MS"/>
              </a:rPr>
              <a:t> </a:t>
            </a:r>
            <a:r>
              <a:rPr sz="2000" spc="90" dirty="0">
                <a:latin typeface="Trebuchet MS"/>
                <a:cs typeface="Trebuchet MS"/>
              </a:rPr>
              <a:t>alerts</a:t>
            </a:r>
            <a:r>
              <a:rPr sz="2000" spc="-85" dirty="0">
                <a:latin typeface="Trebuchet MS"/>
                <a:cs typeface="Trebuchet MS"/>
              </a:rPr>
              <a:t> </a:t>
            </a:r>
            <a:r>
              <a:rPr sz="2000" spc="245" dirty="0">
                <a:latin typeface="Trebuchet MS"/>
                <a:cs typeface="Trebuchet MS"/>
              </a:rPr>
              <a:t>and</a:t>
            </a:r>
            <a:r>
              <a:rPr sz="2000" spc="-80" dirty="0">
                <a:latin typeface="Trebuchet MS"/>
                <a:cs typeface="Trebuchet MS"/>
              </a:rPr>
              <a:t> </a:t>
            </a:r>
            <a:r>
              <a:rPr sz="2000" spc="70" dirty="0">
                <a:latin typeface="Trebuchet MS"/>
                <a:cs typeface="Trebuchet MS"/>
              </a:rPr>
              <a:t>trends.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01328" y="7541830"/>
            <a:ext cx="95250" cy="9524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01328" y="7999030"/>
            <a:ext cx="95250" cy="9524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01328" y="8456230"/>
            <a:ext cx="95250" cy="952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6044746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221740" y="4651939"/>
            <a:ext cx="307848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1" spc="26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5000" b="1" spc="57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5000" b="1" spc="-1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5000" b="1" spc="73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000" b="1" spc="-340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5000" b="1" spc="-15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5000" b="1" spc="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5000" b="1" spc="409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endParaRPr sz="5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358005" marR="5080">
              <a:lnSpc>
                <a:spcPct val="148400"/>
              </a:lnSpc>
              <a:spcBef>
                <a:spcPts val="100"/>
              </a:spcBef>
            </a:pPr>
            <a:r>
              <a:rPr spc="220" dirty="0"/>
              <a:t>Agents</a:t>
            </a:r>
            <a:r>
              <a:rPr spc="-80" dirty="0"/>
              <a:t> </a:t>
            </a:r>
            <a:r>
              <a:rPr spc="100" dirty="0"/>
              <a:t>collect</a:t>
            </a:r>
            <a:r>
              <a:rPr spc="-75" dirty="0"/>
              <a:t> </a:t>
            </a:r>
            <a:r>
              <a:rPr spc="130" dirty="0"/>
              <a:t>security</a:t>
            </a:r>
            <a:r>
              <a:rPr spc="-75" dirty="0"/>
              <a:t> </a:t>
            </a:r>
            <a:r>
              <a:rPr spc="170" dirty="0"/>
              <a:t>events</a:t>
            </a:r>
            <a:r>
              <a:rPr spc="-75" dirty="0"/>
              <a:t> </a:t>
            </a:r>
            <a:r>
              <a:rPr dirty="0">
                <a:latin typeface="Times New Roman"/>
                <a:cs typeface="Times New Roman"/>
              </a:rPr>
              <a:t>→</a:t>
            </a:r>
            <a:r>
              <a:rPr spc="45" dirty="0">
                <a:latin typeface="Times New Roman"/>
                <a:cs typeface="Times New Roman"/>
              </a:rPr>
              <a:t> </a:t>
            </a:r>
            <a:r>
              <a:rPr spc="225" dirty="0"/>
              <a:t>Data</a:t>
            </a:r>
            <a:r>
              <a:rPr spc="-75" dirty="0"/>
              <a:t> </a:t>
            </a:r>
            <a:r>
              <a:rPr spc="165" dirty="0"/>
              <a:t>sent</a:t>
            </a:r>
            <a:r>
              <a:rPr spc="-75" dirty="0"/>
              <a:t> </a:t>
            </a:r>
            <a:r>
              <a:rPr spc="90" dirty="0"/>
              <a:t>to</a:t>
            </a:r>
            <a:r>
              <a:rPr spc="-75" dirty="0"/>
              <a:t> </a:t>
            </a:r>
            <a:r>
              <a:rPr spc="280" dirty="0"/>
              <a:t>Manager</a:t>
            </a:r>
            <a:r>
              <a:rPr spc="-75" dirty="0"/>
              <a:t> </a:t>
            </a:r>
            <a:r>
              <a:rPr dirty="0">
                <a:latin typeface="Times New Roman"/>
                <a:cs typeface="Times New Roman"/>
              </a:rPr>
              <a:t>→</a:t>
            </a:r>
            <a:r>
              <a:rPr spc="45" dirty="0">
                <a:latin typeface="Times New Roman"/>
                <a:cs typeface="Times New Roman"/>
              </a:rPr>
              <a:t> </a:t>
            </a:r>
            <a:r>
              <a:rPr spc="160" dirty="0"/>
              <a:t>Indexed </a:t>
            </a:r>
            <a:r>
              <a:rPr spc="-710" dirty="0"/>
              <a:t> </a:t>
            </a:r>
            <a:r>
              <a:rPr spc="95" dirty="0"/>
              <a:t>in</a:t>
            </a:r>
            <a:r>
              <a:rPr spc="-105" dirty="0"/>
              <a:t> </a:t>
            </a:r>
            <a:r>
              <a:rPr spc="155" dirty="0"/>
              <a:t>Elasticsearch</a:t>
            </a:r>
            <a:r>
              <a:rPr spc="-100" dirty="0"/>
              <a:t> </a:t>
            </a:r>
            <a:r>
              <a:rPr dirty="0">
                <a:latin typeface="Times New Roman"/>
                <a:cs typeface="Times New Roman"/>
              </a:rPr>
              <a:t>→</a:t>
            </a:r>
            <a:r>
              <a:rPr spc="20" dirty="0">
                <a:latin typeface="Times New Roman"/>
                <a:cs typeface="Times New Roman"/>
              </a:rPr>
              <a:t> </a:t>
            </a:r>
            <a:r>
              <a:rPr spc="180" dirty="0"/>
              <a:t>Analyzed</a:t>
            </a:r>
            <a:r>
              <a:rPr spc="-100" dirty="0"/>
              <a:t> </a:t>
            </a:r>
            <a:r>
              <a:rPr spc="300" dirty="0"/>
              <a:t>and</a:t>
            </a:r>
            <a:r>
              <a:rPr spc="-100" dirty="0"/>
              <a:t> </a:t>
            </a:r>
            <a:r>
              <a:rPr spc="140" dirty="0"/>
              <a:t>visualized</a:t>
            </a:r>
            <a:r>
              <a:rPr spc="-100" dirty="0"/>
              <a:t> </a:t>
            </a:r>
            <a:r>
              <a:rPr spc="95" dirty="0"/>
              <a:t>in</a:t>
            </a:r>
            <a:r>
              <a:rPr spc="-100" dirty="0"/>
              <a:t> </a:t>
            </a:r>
            <a:r>
              <a:rPr spc="225" dirty="0"/>
              <a:t>Kibana</a:t>
            </a:r>
            <a:r>
              <a:rPr spc="-100" dirty="0"/>
              <a:t> </a:t>
            </a:r>
            <a:r>
              <a:rPr spc="240" dirty="0"/>
              <a:t>on</a:t>
            </a:r>
            <a:r>
              <a:rPr spc="-100" dirty="0"/>
              <a:t> </a:t>
            </a:r>
            <a:r>
              <a:rPr spc="240" dirty="0"/>
              <a:t>Wazuh</a:t>
            </a: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174657" y="0"/>
            <a:ext cx="12113341" cy="683894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33800" y="969141"/>
            <a:ext cx="9788013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lang="en-US" sz="500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lang="en-US" sz="5000" b="1" spc="-110" dirty="0">
                <a:solidFill>
                  <a:srgbClr val="FFFFFF"/>
                </a:solidFill>
                <a:latin typeface="Trebuchet MS"/>
                <a:cs typeface="Trebuchet MS"/>
              </a:rPr>
              <a:t>TT</a:t>
            </a:r>
            <a:r>
              <a:rPr lang="en-US" sz="5000" b="1" spc="-17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lang="en-US"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lang="en-US" sz="5000" b="1" spc="88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lang="en-US"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n-US" sz="5000" b="1" spc="-2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lang="en-US" sz="5000" b="1" spc="48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lang="en-US"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n-US" sz="5000" b="1" spc="-26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lang="en-US" sz="5000" b="1" spc="25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lang="en-US" sz="5000" b="1" spc="204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lang="en-US"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n-US" sz="5000" b="1" spc="-29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lang="en-US"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lang="en-US" sz="5000" b="1" spc="33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lang="en-US" sz="5000" b="1" spc="-17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lang="en-US" sz="5000" b="1" spc="-15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lang="en-US" sz="5000" b="1" spc="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lang="en-US"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lang="en-US" sz="5000" b="1" spc="84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lang="en-US" sz="500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lang="en-US"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lang="en-US" sz="5000" b="1" spc="4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br>
              <a:rPr lang="en-US" sz="5000" b="1" spc="45" dirty="0">
                <a:solidFill>
                  <a:srgbClr val="FFFFFF"/>
                </a:solidFill>
                <a:latin typeface="Trebuchet MS"/>
                <a:cs typeface="Trebuchet MS"/>
              </a:rPr>
            </a:br>
            <a:r>
              <a:rPr lang="en-US" sz="2800" b="1" spc="4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Deploying the </a:t>
            </a:r>
            <a:r>
              <a:rPr lang="en-US" sz="2800" b="1" spc="45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Wazuh</a:t>
            </a:r>
            <a:r>
              <a:rPr lang="en-US" sz="2800" b="1" spc="4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Manager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7AC7F6-D429-BE92-08F4-434C987181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781300"/>
            <a:ext cx="7772399" cy="41410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BD31AB-3025-A3A3-30D2-4B295F8C0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140" y="2781300"/>
            <a:ext cx="9293943" cy="40776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06DDB4-6110-204B-87AF-16BC78BB78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140" y="6915113"/>
            <a:ext cx="9293943" cy="34732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743D9B-3D74-F099-7429-E4177985CC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745703"/>
            <a:ext cx="7772399" cy="36426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07068" y="1028700"/>
            <a:ext cx="9883569" cy="204414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5000" b="1" spc="3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lang="en-US" sz="500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lang="en-US" sz="5000" b="1" spc="-110" dirty="0">
                <a:solidFill>
                  <a:srgbClr val="FFFFFF"/>
                </a:solidFill>
                <a:latin typeface="Trebuchet MS"/>
                <a:cs typeface="Trebuchet MS"/>
              </a:rPr>
              <a:t>TT</a:t>
            </a:r>
            <a:r>
              <a:rPr lang="en-US" sz="5000" b="1" spc="-17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lang="en-US"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lang="en-US" sz="5000" b="1" spc="88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lang="en-US"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n-US" sz="5000" b="1" spc="-2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lang="en-US" sz="5000" b="1" spc="48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lang="en-US"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n-US" sz="5000" b="1" spc="-26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lang="en-US" sz="5000" b="1" spc="25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lang="en-US" sz="5000" b="1" spc="204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lang="en-US" sz="5000" b="1" spc="-7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n-US" sz="5000" b="1" spc="-29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lang="en-US"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lang="en-US" sz="5000" b="1" spc="33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lang="en-US" sz="5000" b="1" spc="-17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lang="en-US" sz="5000" b="1" spc="-15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lang="en-US" sz="5000" b="1" spc="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lang="en-US"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lang="en-US" sz="5000" b="1" spc="84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lang="en-US" sz="500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lang="en-US" sz="5000" b="1" spc="26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lang="en-US" sz="5000" b="1" spc="4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br>
              <a:rPr lang="en-US" sz="5000" b="1" spc="45" dirty="0">
                <a:solidFill>
                  <a:srgbClr val="FFFFFF"/>
                </a:solidFill>
                <a:latin typeface="Trebuchet MS"/>
                <a:cs typeface="Trebuchet MS"/>
              </a:rPr>
            </a:br>
            <a:r>
              <a:rPr lang="en-US" sz="3200" b="1" spc="4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Deploying New Agent</a:t>
            </a:r>
            <a:br>
              <a:rPr lang="en-US" sz="5000" b="1" spc="45" dirty="0">
                <a:solidFill>
                  <a:srgbClr val="FFFFFF"/>
                </a:solidFill>
                <a:latin typeface="Trebuchet MS"/>
                <a:cs typeface="Trebuchet MS"/>
              </a:rPr>
            </a:br>
            <a:endParaRPr sz="5000" dirty="0">
              <a:latin typeface="Trebuchet MS"/>
              <a:cs typeface="Trebuchet M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A360DC-970B-5D91-22FB-AF13C5F8A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273"/>
            <a:ext cx="8817077" cy="38099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7A959D-2808-F88D-E1E3-491B67B578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399" y="2819273"/>
            <a:ext cx="9350477" cy="40133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20B01-4760-B854-4A0D-AD2FF92C1C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4" y="6832577"/>
            <a:ext cx="13008076" cy="33718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468</TotalTime>
  <Words>654</Words>
  <Application>Microsoft Office PowerPoint</Application>
  <PresentationFormat>Custom</PresentationFormat>
  <Paragraphs>75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Lucida Sans Unicode</vt:lpstr>
      <vt:lpstr>Times New Roman</vt:lpstr>
      <vt:lpstr>Trebuchet MS</vt:lpstr>
      <vt:lpstr>Office Theme</vt:lpstr>
      <vt:lpstr>CyberGirls4.0 FinalProject Defense</vt:lpstr>
      <vt:lpstr>Project Aim and Objective  Introduction and Overview  Overview of Wazuh  Wazuh Architecture</vt:lpstr>
      <vt:lpstr>INTRODUCTION</vt:lpstr>
      <vt:lpstr>Introduction and Overview</vt:lpstr>
      <vt:lpstr>Overview of  Wazuh</vt:lpstr>
      <vt:lpstr>PowerPoint Presentation</vt:lpstr>
      <vt:lpstr>PowerPoint Presentation</vt:lpstr>
      <vt:lpstr>SETTING UP THE ENVIRONMENT Deploying the Wazuh Manager</vt:lpstr>
      <vt:lpstr>SETTING UP THE ENVIRONMENT Deploying New Agent </vt:lpstr>
      <vt:lpstr>Setting Up the Environment</vt:lpstr>
      <vt:lpstr>Setting Up The Environment</vt:lpstr>
      <vt:lpstr>Setting Up The Environment</vt:lpstr>
      <vt:lpstr>File Integrity Monitoring Setup</vt:lpstr>
      <vt:lpstr>Scenario 1: Eicar file</vt:lpstr>
      <vt:lpstr>File Integrity Dashboard</vt:lpstr>
      <vt:lpstr>Automated Incident Detection and Response</vt:lpstr>
      <vt:lpstr>PowerPoint Presentation</vt:lpstr>
      <vt:lpstr>Eicar File Detection</vt:lpstr>
      <vt:lpstr>Integration of Microsoft Defender </vt:lpstr>
      <vt:lpstr>Automated Incident Detection and Response</vt:lpstr>
      <vt:lpstr>Scenario 2: Hydra Attack </vt:lpstr>
      <vt:lpstr>Hydra Attack</vt:lpstr>
      <vt:lpstr>Hydra Attack</vt:lpstr>
      <vt:lpstr>LESSON LEARNED</vt:lpstr>
      <vt:lpstr>Conclusion</vt:lpstr>
      <vt:lpstr>REFERENCES</vt:lpstr>
      <vt:lpstr>PowerPoint Presentation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CyberGirls Open Day Slide Template.pptx</dc:title>
  <dc:creator>dordohdzifa25</dc:creator>
  <cp:keywords>DAGVjSEHLG0,BAD6NzVpSf8</cp:keywords>
  <cp:lastModifiedBy>sharon spunky</cp:lastModifiedBy>
  <cp:revision>7</cp:revision>
  <dcterms:created xsi:type="dcterms:W3CDTF">2024-11-10T05:30:20Z</dcterms:created>
  <dcterms:modified xsi:type="dcterms:W3CDTF">2024-11-13T06:58:51Z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2024-11-06T00:00:00Z</vt:filetime>
  </property>
  <property fmtid="{D5CDD505-2E9C-101B-9397-08002B2CF9AE}" pid="3" name="Creator">
    <vt:lpwstr>Canva</vt:lpwstr>
  </property>
  <property fmtid="{D5CDD505-2E9C-101B-9397-08002B2CF9AE}" pid="4" name="LastSaved">
    <vt:filetime>2024-11-10T00:00:00Z</vt:filetime>
  </property>
</Properties>
</file>